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30"/>
  </p:notesMasterIdLst>
  <p:sldIdLst>
    <p:sldId id="256" r:id="rId2"/>
    <p:sldId id="258" r:id="rId3"/>
    <p:sldId id="257" r:id="rId4"/>
    <p:sldId id="270" r:id="rId5"/>
    <p:sldId id="266" r:id="rId6"/>
    <p:sldId id="271" r:id="rId7"/>
    <p:sldId id="259" r:id="rId8"/>
    <p:sldId id="284" r:id="rId9"/>
    <p:sldId id="260" r:id="rId10"/>
    <p:sldId id="274" r:id="rId11"/>
    <p:sldId id="277" r:id="rId12"/>
    <p:sldId id="278" r:id="rId13"/>
    <p:sldId id="275" r:id="rId14"/>
    <p:sldId id="279" r:id="rId15"/>
    <p:sldId id="282" r:id="rId16"/>
    <p:sldId id="276" r:id="rId17"/>
    <p:sldId id="283" r:id="rId18"/>
    <p:sldId id="280" r:id="rId19"/>
    <p:sldId id="261" r:id="rId20"/>
    <p:sldId id="267" r:id="rId21"/>
    <p:sldId id="281" r:id="rId22"/>
    <p:sldId id="262" r:id="rId23"/>
    <p:sldId id="263" r:id="rId24"/>
    <p:sldId id="272" r:id="rId25"/>
    <p:sldId id="273" r:id="rId26"/>
    <p:sldId id="264" r:id="rId27"/>
    <p:sldId id="269" r:id="rId28"/>
    <p:sldId id="268"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 souri" initials="ss" lastIdx="1" clrIdx="0">
    <p:extLst>
      <p:ext uri="{19B8F6BF-5375-455C-9EA6-DF929625EA0E}">
        <p15:presenceInfo xmlns:p15="http://schemas.microsoft.com/office/powerpoint/2012/main" userId="cd298c604de2445e" providerId="Windows Live"/>
      </p:ext>
    </p:extLst>
  </p:cmAuthor>
  <p:cmAuthor id="2" name="Elnaz Yousefi" initials="EY" lastIdx="30" clrIdx="1">
    <p:extLst>
      <p:ext uri="{19B8F6BF-5375-455C-9EA6-DF929625EA0E}">
        <p15:presenceInfo xmlns:p15="http://schemas.microsoft.com/office/powerpoint/2012/main" userId="815842fe340c2939" providerId="Windows Live"/>
      </p:ext>
    </p:extLst>
  </p:cmAuthor>
  <p:cmAuthor id="3" name="Zakiyyah Noorally" initials="ZN" lastIdx="15" clrIdx="2">
    <p:extLst>
      <p:ext uri="{19B8F6BF-5375-455C-9EA6-DF929625EA0E}">
        <p15:presenceInfo xmlns:p15="http://schemas.microsoft.com/office/powerpoint/2012/main" userId="6f105dcd43fbc1a3" providerId="Windows Live"/>
      </p:ext>
    </p:extLst>
  </p:cmAuthor>
  <p:cmAuthor id="4" name="Alireza Manashty" initials="AM" lastIdx="1" clrIdx="3">
    <p:extLst>
      <p:ext uri="{19B8F6BF-5375-455C-9EA6-DF929625EA0E}">
        <p15:presenceInfo xmlns:p15="http://schemas.microsoft.com/office/powerpoint/2012/main" userId="f1cbb2308d5383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FEBC20"/>
    <a:srgbClr val="154736"/>
    <a:srgbClr val="1E1E1E"/>
    <a:srgbClr val="EAE8ED"/>
    <a:srgbClr val="FFFFFF"/>
    <a:srgbClr val="FEC52B"/>
    <a:srgbClr val="FFE7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11F10D-7A57-48A3-A531-9F79A09AC66D}" v="6" dt="2021-11-29T22:18:59.532"/>
    <p1510:client id="{259C88FD-1C1C-44ED-9D8A-2FC97ED697A8}" v="208" dt="2021-11-29T21:31:29.170"/>
    <p1510:client id="{297A1037-9657-409E-B080-4BDEA72C3DED}" v="283" dt="2021-11-29T22:09:00.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32"/>
    <p:restoredTop sz="94681"/>
  </p:normalViewPr>
  <p:slideViewPr>
    <p:cSldViewPr snapToGrid="0">
      <p:cViewPr varScale="1">
        <p:scale>
          <a:sx n="93" d="100"/>
          <a:sy n="93" d="100"/>
        </p:scale>
        <p:origin x="200" y="100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B3B0C6-B093-4C2E-BDD7-862E2B6183DE}" type="doc">
      <dgm:prSet loTypeId="urn:microsoft.com/office/officeart/2005/8/layout/orgChart1" loCatId="hierarchy" qsTypeId="urn:microsoft.com/office/officeart/2005/8/quickstyle/simple5" qsCatId="simple" csTypeId="urn:microsoft.com/office/officeart/2005/8/colors/colorful3" csCatId="colorful" phldr="1"/>
      <dgm:spPr/>
      <dgm:t>
        <a:bodyPr/>
        <a:lstStyle/>
        <a:p>
          <a:endParaRPr lang="en-CA"/>
        </a:p>
      </dgm:t>
    </dgm:pt>
    <dgm:pt modelId="{CB77A98D-4E10-4723-A399-20ECC4B58AD8}">
      <dgm:prSet phldrT="[Text]" custT="1"/>
      <dgm:spPr/>
      <dgm:t>
        <a:bodyPr/>
        <a:lstStyle/>
        <a:p>
          <a:r>
            <a:rPr lang="en-US" sz="3200"/>
            <a:t>User Groups</a:t>
          </a:r>
          <a:endParaRPr lang="en-CA" sz="3200"/>
        </a:p>
      </dgm:t>
    </dgm:pt>
    <dgm:pt modelId="{7383B0BF-CB56-48BD-80FE-E328A54505FA}" type="parTrans" cxnId="{F3EE5339-DF29-44C1-9172-3873C6D8ECDC}">
      <dgm:prSet/>
      <dgm:spPr/>
      <dgm:t>
        <a:bodyPr/>
        <a:lstStyle/>
        <a:p>
          <a:endParaRPr lang="en-CA"/>
        </a:p>
      </dgm:t>
    </dgm:pt>
    <dgm:pt modelId="{73C56391-2E94-431D-BF91-0938DBD20E1F}" type="sibTrans" cxnId="{F3EE5339-DF29-44C1-9172-3873C6D8ECDC}">
      <dgm:prSet/>
      <dgm:spPr/>
      <dgm:t>
        <a:bodyPr/>
        <a:lstStyle/>
        <a:p>
          <a:endParaRPr lang="en-CA"/>
        </a:p>
      </dgm:t>
    </dgm:pt>
    <dgm:pt modelId="{C7A0C858-3375-458C-8A8A-44FCA6EE2D46}">
      <dgm:prSet phldrT="[Text]" custT="1"/>
      <dgm:spPr/>
      <dgm:t>
        <a:bodyPr/>
        <a:lstStyle/>
        <a:p>
          <a:r>
            <a:rPr lang="en-US" sz="2400"/>
            <a:t>Front Desk Employees</a:t>
          </a:r>
          <a:endParaRPr lang="en-CA" sz="2400"/>
        </a:p>
      </dgm:t>
    </dgm:pt>
    <dgm:pt modelId="{6E2DDEA1-F3EA-46EE-B177-15E3FFA132B2}" type="parTrans" cxnId="{E7A4A385-4356-4547-AD9A-7818EFEF6370}">
      <dgm:prSet/>
      <dgm:spPr/>
      <dgm:t>
        <a:bodyPr/>
        <a:lstStyle/>
        <a:p>
          <a:endParaRPr lang="en-CA"/>
        </a:p>
      </dgm:t>
    </dgm:pt>
    <dgm:pt modelId="{73F494F9-3EB7-4C18-90A7-83901A949A7F}" type="sibTrans" cxnId="{E7A4A385-4356-4547-AD9A-7818EFEF6370}">
      <dgm:prSet/>
      <dgm:spPr/>
      <dgm:t>
        <a:bodyPr/>
        <a:lstStyle/>
        <a:p>
          <a:endParaRPr lang="en-CA"/>
        </a:p>
      </dgm:t>
    </dgm:pt>
    <dgm:pt modelId="{F94F2551-1D86-4FCC-96CD-57070CAAF7FE}">
      <dgm:prSet phldrT="[Text]" custT="1"/>
      <dgm:spPr/>
      <dgm:t>
        <a:bodyPr/>
        <a:lstStyle/>
        <a:p>
          <a:r>
            <a:rPr lang="en-US" sz="2400"/>
            <a:t>Current Students</a:t>
          </a:r>
          <a:endParaRPr lang="en-CA" sz="2400"/>
        </a:p>
      </dgm:t>
    </dgm:pt>
    <dgm:pt modelId="{3EFB78F8-0E4E-41CD-A4C6-2836C645E396}" type="parTrans" cxnId="{254DFC11-C995-4173-99AD-5D7460614F83}">
      <dgm:prSet/>
      <dgm:spPr/>
      <dgm:t>
        <a:bodyPr/>
        <a:lstStyle/>
        <a:p>
          <a:endParaRPr lang="en-CA"/>
        </a:p>
      </dgm:t>
    </dgm:pt>
    <dgm:pt modelId="{30406069-C50D-4CD8-9FAD-4C27AE6BE35C}" type="sibTrans" cxnId="{254DFC11-C995-4173-99AD-5D7460614F83}">
      <dgm:prSet/>
      <dgm:spPr/>
      <dgm:t>
        <a:bodyPr/>
        <a:lstStyle/>
        <a:p>
          <a:endParaRPr lang="en-CA"/>
        </a:p>
      </dgm:t>
    </dgm:pt>
    <dgm:pt modelId="{2D2B73A0-FF54-4B58-A835-826CADFEF5F5}" type="pres">
      <dgm:prSet presAssocID="{65B3B0C6-B093-4C2E-BDD7-862E2B6183DE}" presName="hierChild1" presStyleCnt="0">
        <dgm:presLayoutVars>
          <dgm:orgChart val="1"/>
          <dgm:chPref val="1"/>
          <dgm:dir/>
          <dgm:animOne val="branch"/>
          <dgm:animLvl val="lvl"/>
          <dgm:resizeHandles/>
        </dgm:presLayoutVars>
      </dgm:prSet>
      <dgm:spPr/>
    </dgm:pt>
    <dgm:pt modelId="{26B430F1-7254-4B69-BE52-462FA30A7089}" type="pres">
      <dgm:prSet presAssocID="{CB77A98D-4E10-4723-A399-20ECC4B58AD8}" presName="hierRoot1" presStyleCnt="0">
        <dgm:presLayoutVars>
          <dgm:hierBranch val="init"/>
        </dgm:presLayoutVars>
      </dgm:prSet>
      <dgm:spPr/>
    </dgm:pt>
    <dgm:pt modelId="{A6455916-45D7-4A1A-B5FE-A021F4186760}" type="pres">
      <dgm:prSet presAssocID="{CB77A98D-4E10-4723-A399-20ECC4B58AD8}" presName="rootComposite1" presStyleCnt="0"/>
      <dgm:spPr/>
    </dgm:pt>
    <dgm:pt modelId="{3EDA57D8-094F-4866-9EBE-86F7CC401E3C}" type="pres">
      <dgm:prSet presAssocID="{CB77A98D-4E10-4723-A399-20ECC4B58AD8}" presName="rootText1" presStyleLbl="node0" presStyleIdx="0" presStyleCnt="1">
        <dgm:presLayoutVars>
          <dgm:chPref val="3"/>
        </dgm:presLayoutVars>
      </dgm:prSet>
      <dgm:spPr/>
    </dgm:pt>
    <dgm:pt modelId="{FB7DBB30-5654-44BA-B666-4C8A21B92FE4}" type="pres">
      <dgm:prSet presAssocID="{CB77A98D-4E10-4723-A399-20ECC4B58AD8}" presName="rootConnector1" presStyleLbl="node1" presStyleIdx="0" presStyleCnt="0"/>
      <dgm:spPr/>
    </dgm:pt>
    <dgm:pt modelId="{6043B96B-F7C7-407A-BEB2-890DD79F264B}" type="pres">
      <dgm:prSet presAssocID="{CB77A98D-4E10-4723-A399-20ECC4B58AD8}" presName="hierChild2" presStyleCnt="0"/>
      <dgm:spPr/>
    </dgm:pt>
    <dgm:pt modelId="{5E91C677-5FB6-4724-BF47-0DF73741DCAE}" type="pres">
      <dgm:prSet presAssocID="{6E2DDEA1-F3EA-46EE-B177-15E3FFA132B2}" presName="Name37" presStyleLbl="parChTrans1D2" presStyleIdx="0" presStyleCnt="2"/>
      <dgm:spPr/>
    </dgm:pt>
    <dgm:pt modelId="{1C9A41A8-462A-46CC-94EB-D1A5DBA84E76}" type="pres">
      <dgm:prSet presAssocID="{C7A0C858-3375-458C-8A8A-44FCA6EE2D46}" presName="hierRoot2" presStyleCnt="0">
        <dgm:presLayoutVars>
          <dgm:hierBranch val="init"/>
        </dgm:presLayoutVars>
      </dgm:prSet>
      <dgm:spPr/>
    </dgm:pt>
    <dgm:pt modelId="{2D62F357-32CC-46D6-9B90-BBCBF005E801}" type="pres">
      <dgm:prSet presAssocID="{C7A0C858-3375-458C-8A8A-44FCA6EE2D46}" presName="rootComposite" presStyleCnt="0"/>
      <dgm:spPr/>
    </dgm:pt>
    <dgm:pt modelId="{546E7D19-4D14-46CC-961F-FBBBBB5CD7DB}" type="pres">
      <dgm:prSet presAssocID="{C7A0C858-3375-458C-8A8A-44FCA6EE2D46}" presName="rootText" presStyleLbl="node2" presStyleIdx="0" presStyleCnt="2">
        <dgm:presLayoutVars>
          <dgm:chPref val="3"/>
        </dgm:presLayoutVars>
      </dgm:prSet>
      <dgm:spPr/>
    </dgm:pt>
    <dgm:pt modelId="{F593F855-45F8-4F48-82AE-230D1AD56640}" type="pres">
      <dgm:prSet presAssocID="{C7A0C858-3375-458C-8A8A-44FCA6EE2D46}" presName="rootConnector" presStyleLbl="node2" presStyleIdx="0" presStyleCnt="2"/>
      <dgm:spPr/>
    </dgm:pt>
    <dgm:pt modelId="{12E85753-676D-41A9-AE81-C95398281C87}" type="pres">
      <dgm:prSet presAssocID="{C7A0C858-3375-458C-8A8A-44FCA6EE2D46}" presName="hierChild4" presStyleCnt="0"/>
      <dgm:spPr/>
    </dgm:pt>
    <dgm:pt modelId="{079D1153-3F5C-4DE6-9A8B-8ED5EB02743B}" type="pres">
      <dgm:prSet presAssocID="{C7A0C858-3375-458C-8A8A-44FCA6EE2D46}" presName="hierChild5" presStyleCnt="0"/>
      <dgm:spPr/>
    </dgm:pt>
    <dgm:pt modelId="{3A554D53-7C5F-4079-ADFD-73565815A134}" type="pres">
      <dgm:prSet presAssocID="{3EFB78F8-0E4E-41CD-A4C6-2836C645E396}" presName="Name37" presStyleLbl="parChTrans1D2" presStyleIdx="1" presStyleCnt="2"/>
      <dgm:spPr/>
    </dgm:pt>
    <dgm:pt modelId="{BEA64495-88B8-464D-B273-104E649E9267}" type="pres">
      <dgm:prSet presAssocID="{F94F2551-1D86-4FCC-96CD-57070CAAF7FE}" presName="hierRoot2" presStyleCnt="0">
        <dgm:presLayoutVars>
          <dgm:hierBranch val="init"/>
        </dgm:presLayoutVars>
      </dgm:prSet>
      <dgm:spPr/>
    </dgm:pt>
    <dgm:pt modelId="{AF3AADA1-5402-4E77-A2F0-3F9871BFE80D}" type="pres">
      <dgm:prSet presAssocID="{F94F2551-1D86-4FCC-96CD-57070CAAF7FE}" presName="rootComposite" presStyleCnt="0"/>
      <dgm:spPr/>
    </dgm:pt>
    <dgm:pt modelId="{DC25A1FF-C1C1-4E7B-BF0C-9AA872B0E893}" type="pres">
      <dgm:prSet presAssocID="{F94F2551-1D86-4FCC-96CD-57070CAAF7FE}" presName="rootText" presStyleLbl="node2" presStyleIdx="1" presStyleCnt="2">
        <dgm:presLayoutVars>
          <dgm:chPref val="3"/>
        </dgm:presLayoutVars>
      </dgm:prSet>
      <dgm:spPr/>
    </dgm:pt>
    <dgm:pt modelId="{01A17F81-3603-4D7E-9D9A-AC35E7A2A2E6}" type="pres">
      <dgm:prSet presAssocID="{F94F2551-1D86-4FCC-96CD-57070CAAF7FE}" presName="rootConnector" presStyleLbl="node2" presStyleIdx="1" presStyleCnt="2"/>
      <dgm:spPr/>
    </dgm:pt>
    <dgm:pt modelId="{BA3D4020-162C-4D28-9792-57283F58EDA7}" type="pres">
      <dgm:prSet presAssocID="{F94F2551-1D86-4FCC-96CD-57070CAAF7FE}" presName="hierChild4" presStyleCnt="0"/>
      <dgm:spPr/>
    </dgm:pt>
    <dgm:pt modelId="{D14CFB5F-DB2C-4C34-B063-9F908795B550}" type="pres">
      <dgm:prSet presAssocID="{F94F2551-1D86-4FCC-96CD-57070CAAF7FE}" presName="hierChild5" presStyleCnt="0"/>
      <dgm:spPr/>
    </dgm:pt>
    <dgm:pt modelId="{68B57711-C589-4D19-A1ED-510277163256}" type="pres">
      <dgm:prSet presAssocID="{CB77A98D-4E10-4723-A399-20ECC4B58AD8}" presName="hierChild3" presStyleCnt="0"/>
      <dgm:spPr/>
    </dgm:pt>
  </dgm:ptLst>
  <dgm:cxnLst>
    <dgm:cxn modelId="{254DFC11-C995-4173-99AD-5D7460614F83}" srcId="{CB77A98D-4E10-4723-A399-20ECC4B58AD8}" destId="{F94F2551-1D86-4FCC-96CD-57070CAAF7FE}" srcOrd="1" destOrd="0" parTransId="{3EFB78F8-0E4E-41CD-A4C6-2836C645E396}" sibTransId="{30406069-C50D-4CD8-9FAD-4C27AE6BE35C}"/>
    <dgm:cxn modelId="{F3EE5339-DF29-44C1-9172-3873C6D8ECDC}" srcId="{65B3B0C6-B093-4C2E-BDD7-862E2B6183DE}" destId="{CB77A98D-4E10-4723-A399-20ECC4B58AD8}" srcOrd="0" destOrd="0" parTransId="{7383B0BF-CB56-48BD-80FE-E328A54505FA}" sibTransId="{73C56391-2E94-431D-BF91-0938DBD20E1F}"/>
    <dgm:cxn modelId="{C9F7D03E-4EC3-46BC-8721-DF72A785EF8A}" type="presOf" srcId="{3EFB78F8-0E4E-41CD-A4C6-2836C645E396}" destId="{3A554D53-7C5F-4079-ADFD-73565815A134}" srcOrd="0" destOrd="0" presId="urn:microsoft.com/office/officeart/2005/8/layout/orgChart1"/>
    <dgm:cxn modelId="{5C5E3D48-A183-4A74-8ECF-655AACF46D0C}" type="presOf" srcId="{CB77A98D-4E10-4723-A399-20ECC4B58AD8}" destId="{3EDA57D8-094F-4866-9EBE-86F7CC401E3C}" srcOrd="0" destOrd="0" presId="urn:microsoft.com/office/officeart/2005/8/layout/orgChart1"/>
    <dgm:cxn modelId="{0F456D73-C4EC-471C-A2AE-FF1FF488C6AF}" type="presOf" srcId="{F94F2551-1D86-4FCC-96CD-57070CAAF7FE}" destId="{DC25A1FF-C1C1-4E7B-BF0C-9AA872B0E893}" srcOrd="0" destOrd="0" presId="urn:microsoft.com/office/officeart/2005/8/layout/orgChart1"/>
    <dgm:cxn modelId="{E7A4A385-4356-4547-AD9A-7818EFEF6370}" srcId="{CB77A98D-4E10-4723-A399-20ECC4B58AD8}" destId="{C7A0C858-3375-458C-8A8A-44FCA6EE2D46}" srcOrd="0" destOrd="0" parTransId="{6E2DDEA1-F3EA-46EE-B177-15E3FFA132B2}" sibTransId="{73F494F9-3EB7-4C18-90A7-83901A949A7F}"/>
    <dgm:cxn modelId="{BBD76E9B-12CE-4E26-8EE3-2215F6693A9F}" type="presOf" srcId="{6E2DDEA1-F3EA-46EE-B177-15E3FFA132B2}" destId="{5E91C677-5FB6-4724-BF47-0DF73741DCAE}" srcOrd="0" destOrd="0" presId="urn:microsoft.com/office/officeart/2005/8/layout/orgChart1"/>
    <dgm:cxn modelId="{1C478AC7-83CE-4F25-B04E-F524CDB97043}" type="presOf" srcId="{F94F2551-1D86-4FCC-96CD-57070CAAF7FE}" destId="{01A17F81-3603-4D7E-9D9A-AC35E7A2A2E6}" srcOrd="1" destOrd="0" presId="urn:microsoft.com/office/officeart/2005/8/layout/orgChart1"/>
    <dgm:cxn modelId="{2EAC4ACA-9F8D-4396-A36D-01DBC48764C2}" type="presOf" srcId="{C7A0C858-3375-458C-8A8A-44FCA6EE2D46}" destId="{F593F855-45F8-4F48-82AE-230D1AD56640}" srcOrd="1" destOrd="0" presId="urn:microsoft.com/office/officeart/2005/8/layout/orgChart1"/>
    <dgm:cxn modelId="{941DB0D4-C301-4C47-84AC-AE6DB153A036}" type="presOf" srcId="{CB77A98D-4E10-4723-A399-20ECC4B58AD8}" destId="{FB7DBB30-5654-44BA-B666-4C8A21B92FE4}" srcOrd="1" destOrd="0" presId="urn:microsoft.com/office/officeart/2005/8/layout/orgChart1"/>
    <dgm:cxn modelId="{B26144F7-0455-4CA8-9114-27700AE3BA5E}" type="presOf" srcId="{C7A0C858-3375-458C-8A8A-44FCA6EE2D46}" destId="{546E7D19-4D14-46CC-961F-FBBBBB5CD7DB}" srcOrd="0" destOrd="0" presId="urn:microsoft.com/office/officeart/2005/8/layout/orgChart1"/>
    <dgm:cxn modelId="{70AA8BFF-6E31-46A2-8BD9-8809691C9591}" type="presOf" srcId="{65B3B0C6-B093-4C2E-BDD7-862E2B6183DE}" destId="{2D2B73A0-FF54-4B58-A835-826CADFEF5F5}" srcOrd="0" destOrd="0" presId="urn:microsoft.com/office/officeart/2005/8/layout/orgChart1"/>
    <dgm:cxn modelId="{81B701AF-4ADB-4614-B6D3-E223D715B8C3}" type="presParOf" srcId="{2D2B73A0-FF54-4B58-A835-826CADFEF5F5}" destId="{26B430F1-7254-4B69-BE52-462FA30A7089}" srcOrd="0" destOrd="0" presId="urn:microsoft.com/office/officeart/2005/8/layout/orgChart1"/>
    <dgm:cxn modelId="{ED4AFDCC-20D4-43E3-948C-8DA3741E13B3}" type="presParOf" srcId="{26B430F1-7254-4B69-BE52-462FA30A7089}" destId="{A6455916-45D7-4A1A-B5FE-A021F4186760}" srcOrd="0" destOrd="0" presId="urn:microsoft.com/office/officeart/2005/8/layout/orgChart1"/>
    <dgm:cxn modelId="{99A4EE15-9BEB-4682-8A0B-62B432EA1284}" type="presParOf" srcId="{A6455916-45D7-4A1A-B5FE-A021F4186760}" destId="{3EDA57D8-094F-4866-9EBE-86F7CC401E3C}" srcOrd="0" destOrd="0" presId="urn:microsoft.com/office/officeart/2005/8/layout/orgChart1"/>
    <dgm:cxn modelId="{5A163EEF-6647-49EC-B930-21A51A7645CA}" type="presParOf" srcId="{A6455916-45D7-4A1A-B5FE-A021F4186760}" destId="{FB7DBB30-5654-44BA-B666-4C8A21B92FE4}" srcOrd="1" destOrd="0" presId="urn:microsoft.com/office/officeart/2005/8/layout/orgChart1"/>
    <dgm:cxn modelId="{E3D94718-789C-4567-9D08-CC161742D4FF}" type="presParOf" srcId="{26B430F1-7254-4B69-BE52-462FA30A7089}" destId="{6043B96B-F7C7-407A-BEB2-890DD79F264B}" srcOrd="1" destOrd="0" presId="urn:microsoft.com/office/officeart/2005/8/layout/orgChart1"/>
    <dgm:cxn modelId="{4668FE68-6C99-4DC7-BCB1-C3406FD30BCD}" type="presParOf" srcId="{6043B96B-F7C7-407A-BEB2-890DD79F264B}" destId="{5E91C677-5FB6-4724-BF47-0DF73741DCAE}" srcOrd="0" destOrd="0" presId="urn:microsoft.com/office/officeart/2005/8/layout/orgChart1"/>
    <dgm:cxn modelId="{FBCC52FF-C094-42CC-A8E2-6AA1532D5806}" type="presParOf" srcId="{6043B96B-F7C7-407A-BEB2-890DD79F264B}" destId="{1C9A41A8-462A-46CC-94EB-D1A5DBA84E76}" srcOrd="1" destOrd="0" presId="urn:microsoft.com/office/officeart/2005/8/layout/orgChart1"/>
    <dgm:cxn modelId="{DEDA54E9-6C36-4B53-8900-81841AD4E6F1}" type="presParOf" srcId="{1C9A41A8-462A-46CC-94EB-D1A5DBA84E76}" destId="{2D62F357-32CC-46D6-9B90-BBCBF005E801}" srcOrd="0" destOrd="0" presId="urn:microsoft.com/office/officeart/2005/8/layout/orgChart1"/>
    <dgm:cxn modelId="{141CA054-99F1-4C82-8307-0E0EB4D1A8A7}" type="presParOf" srcId="{2D62F357-32CC-46D6-9B90-BBCBF005E801}" destId="{546E7D19-4D14-46CC-961F-FBBBBB5CD7DB}" srcOrd="0" destOrd="0" presId="urn:microsoft.com/office/officeart/2005/8/layout/orgChart1"/>
    <dgm:cxn modelId="{D14637E0-D93D-46EB-A8F4-42281B29FDFD}" type="presParOf" srcId="{2D62F357-32CC-46D6-9B90-BBCBF005E801}" destId="{F593F855-45F8-4F48-82AE-230D1AD56640}" srcOrd="1" destOrd="0" presId="urn:microsoft.com/office/officeart/2005/8/layout/orgChart1"/>
    <dgm:cxn modelId="{BAEA5C92-5C23-4F24-884B-565C954ACAAC}" type="presParOf" srcId="{1C9A41A8-462A-46CC-94EB-D1A5DBA84E76}" destId="{12E85753-676D-41A9-AE81-C95398281C87}" srcOrd="1" destOrd="0" presId="urn:microsoft.com/office/officeart/2005/8/layout/orgChart1"/>
    <dgm:cxn modelId="{2180171D-9DC0-4D8A-BA23-EDEE7C9A8BC4}" type="presParOf" srcId="{1C9A41A8-462A-46CC-94EB-D1A5DBA84E76}" destId="{079D1153-3F5C-4DE6-9A8B-8ED5EB02743B}" srcOrd="2" destOrd="0" presId="urn:microsoft.com/office/officeart/2005/8/layout/orgChart1"/>
    <dgm:cxn modelId="{668086E4-F532-4DAC-81FA-ADAF118220ED}" type="presParOf" srcId="{6043B96B-F7C7-407A-BEB2-890DD79F264B}" destId="{3A554D53-7C5F-4079-ADFD-73565815A134}" srcOrd="2" destOrd="0" presId="urn:microsoft.com/office/officeart/2005/8/layout/orgChart1"/>
    <dgm:cxn modelId="{E51D4B08-A1FC-4F02-B269-A5E4B2A4007E}" type="presParOf" srcId="{6043B96B-F7C7-407A-BEB2-890DD79F264B}" destId="{BEA64495-88B8-464D-B273-104E649E9267}" srcOrd="3" destOrd="0" presId="urn:microsoft.com/office/officeart/2005/8/layout/orgChart1"/>
    <dgm:cxn modelId="{3D9A843B-4534-4BC7-B484-5582973A6638}" type="presParOf" srcId="{BEA64495-88B8-464D-B273-104E649E9267}" destId="{AF3AADA1-5402-4E77-A2F0-3F9871BFE80D}" srcOrd="0" destOrd="0" presId="urn:microsoft.com/office/officeart/2005/8/layout/orgChart1"/>
    <dgm:cxn modelId="{4FAF9C92-2D2D-403B-BB58-C76A233DAA85}" type="presParOf" srcId="{AF3AADA1-5402-4E77-A2F0-3F9871BFE80D}" destId="{DC25A1FF-C1C1-4E7B-BF0C-9AA872B0E893}" srcOrd="0" destOrd="0" presId="urn:microsoft.com/office/officeart/2005/8/layout/orgChart1"/>
    <dgm:cxn modelId="{358A2F1B-A8AB-47B8-9690-06DA203E7375}" type="presParOf" srcId="{AF3AADA1-5402-4E77-A2F0-3F9871BFE80D}" destId="{01A17F81-3603-4D7E-9D9A-AC35E7A2A2E6}" srcOrd="1" destOrd="0" presId="urn:microsoft.com/office/officeart/2005/8/layout/orgChart1"/>
    <dgm:cxn modelId="{DBCF9986-F053-4762-B28A-454681E7CDBB}" type="presParOf" srcId="{BEA64495-88B8-464D-B273-104E649E9267}" destId="{BA3D4020-162C-4D28-9792-57283F58EDA7}" srcOrd="1" destOrd="0" presId="urn:microsoft.com/office/officeart/2005/8/layout/orgChart1"/>
    <dgm:cxn modelId="{0BD6A2E7-3720-41F5-89B8-32C5C85BD2DC}" type="presParOf" srcId="{BEA64495-88B8-464D-B273-104E649E9267}" destId="{D14CFB5F-DB2C-4C34-B063-9F908795B550}" srcOrd="2" destOrd="0" presId="urn:microsoft.com/office/officeart/2005/8/layout/orgChart1"/>
    <dgm:cxn modelId="{94E612C4-93B6-4FEC-8A90-83C169275525}" type="presParOf" srcId="{26B430F1-7254-4B69-BE52-462FA30A7089}" destId="{68B57711-C589-4D19-A1ED-51027716325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54D53-7C5F-4079-ADFD-73565815A134}">
      <dsp:nvSpPr>
        <dsp:cNvPr id="0" name=""/>
        <dsp:cNvSpPr/>
      </dsp:nvSpPr>
      <dsp:spPr>
        <a:xfrm>
          <a:off x="2391682" y="943007"/>
          <a:ext cx="1139275" cy="395450"/>
        </a:xfrm>
        <a:custGeom>
          <a:avLst/>
          <a:gdLst/>
          <a:ahLst/>
          <a:cxnLst/>
          <a:rect l="0" t="0" r="0" b="0"/>
          <a:pathLst>
            <a:path>
              <a:moveTo>
                <a:pt x="0" y="0"/>
              </a:moveTo>
              <a:lnTo>
                <a:pt x="0" y="197725"/>
              </a:lnTo>
              <a:lnTo>
                <a:pt x="1139275" y="197725"/>
              </a:lnTo>
              <a:lnTo>
                <a:pt x="1139275" y="39545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91C677-5FB6-4724-BF47-0DF73741DCAE}">
      <dsp:nvSpPr>
        <dsp:cNvPr id="0" name=""/>
        <dsp:cNvSpPr/>
      </dsp:nvSpPr>
      <dsp:spPr>
        <a:xfrm>
          <a:off x="1252406" y="943007"/>
          <a:ext cx="1139275" cy="395450"/>
        </a:xfrm>
        <a:custGeom>
          <a:avLst/>
          <a:gdLst/>
          <a:ahLst/>
          <a:cxnLst/>
          <a:rect l="0" t="0" r="0" b="0"/>
          <a:pathLst>
            <a:path>
              <a:moveTo>
                <a:pt x="1139275" y="0"/>
              </a:moveTo>
              <a:lnTo>
                <a:pt x="1139275" y="197725"/>
              </a:lnTo>
              <a:lnTo>
                <a:pt x="0" y="197725"/>
              </a:lnTo>
              <a:lnTo>
                <a:pt x="0" y="39545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DA57D8-094F-4866-9EBE-86F7CC401E3C}">
      <dsp:nvSpPr>
        <dsp:cNvPr id="0" name=""/>
        <dsp:cNvSpPr/>
      </dsp:nvSpPr>
      <dsp:spPr>
        <a:xfrm>
          <a:off x="1450132" y="1457"/>
          <a:ext cx="1883099" cy="9415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a:t>User Groups</a:t>
          </a:r>
          <a:endParaRPr lang="en-CA" sz="3200" kern="1200"/>
        </a:p>
      </dsp:txBody>
      <dsp:txXfrm>
        <a:off x="1450132" y="1457"/>
        <a:ext cx="1883099" cy="941549"/>
      </dsp:txXfrm>
    </dsp:sp>
    <dsp:sp modelId="{546E7D19-4D14-46CC-961F-FBBBBB5CD7DB}">
      <dsp:nvSpPr>
        <dsp:cNvPr id="0" name=""/>
        <dsp:cNvSpPr/>
      </dsp:nvSpPr>
      <dsp:spPr>
        <a:xfrm>
          <a:off x="310857" y="1338457"/>
          <a:ext cx="1883099" cy="941549"/>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Front Desk Employees</a:t>
          </a:r>
          <a:endParaRPr lang="en-CA" sz="2400" kern="1200"/>
        </a:p>
      </dsp:txBody>
      <dsp:txXfrm>
        <a:off x="310857" y="1338457"/>
        <a:ext cx="1883099" cy="941549"/>
      </dsp:txXfrm>
    </dsp:sp>
    <dsp:sp modelId="{DC25A1FF-C1C1-4E7B-BF0C-9AA872B0E893}">
      <dsp:nvSpPr>
        <dsp:cNvPr id="0" name=""/>
        <dsp:cNvSpPr/>
      </dsp:nvSpPr>
      <dsp:spPr>
        <a:xfrm>
          <a:off x="2589407" y="1338457"/>
          <a:ext cx="1883099" cy="941549"/>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Current Students</a:t>
          </a:r>
          <a:endParaRPr lang="en-CA" sz="2400" kern="1200"/>
        </a:p>
      </dsp:txBody>
      <dsp:txXfrm>
        <a:off x="2589407" y="1338457"/>
        <a:ext cx="1883099" cy="94154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2906E-84FD-4C8A-B18C-629003A0D467}" type="datetimeFigureOut">
              <a:rPr lang="en-CA" smtClean="0"/>
              <a:t>2021-11-29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7813E8-BCEE-46F5-AA9B-BAB18908DAA7}" type="slidenum">
              <a:rPr lang="en-CA" smtClean="0"/>
              <a:t>‹#›</a:t>
            </a:fld>
            <a:endParaRPr lang="en-CA"/>
          </a:p>
        </p:txBody>
      </p:sp>
    </p:spTree>
    <p:extLst>
      <p:ext uri="{BB962C8B-B14F-4D97-AF65-F5344CB8AC3E}">
        <p14:creationId xmlns:p14="http://schemas.microsoft.com/office/powerpoint/2010/main" val="3321864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C7813E8-BCEE-46F5-AA9B-BAB18908DAA7}" type="slidenum">
              <a:rPr lang="en-CA" smtClean="0"/>
              <a:t>20</a:t>
            </a:fld>
            <a:endParaRPr lang="en-CA"/>
          </a:p>
        </p:txBody>
      </p:sp>
    </p:spTree>
    <p:extLst>
      <p:ext uri="{BB962C8B-B14F-4D97-AF65-F5344CB8AC3E}">
        <p14:creationId xmlns:p14="http://schemas.microsoft.com/office/powerpoint/2010/main" val="282862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DC7813E8-BCEE-46F5-AA9B-BAB18908DAA7}" type="slidenum">
              <a:rPr lang="en-CA" smtClean="0"/>
              <a:t>21</a:t>
            </a:fld>
            <a:endParaRPr lang="en-CA"/>
          </a:p>
        </p:txBody>
      </p:sp>
    </p:spTree>
    <p:extLst>
      <p:ext uri="{BB962C8B-B14F-4D97-AF65-F5344CB8AC3E}">
        <p14:creationId xmlns:p14="http://schemas.microsoft.com/office/powerpoint/2010/main" val="2252056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a:t>Live demo of student and employee side by side.</a:t>
            </a:r>
          </a:p>
          <a:p>
            <a:pPr>
              <a:buFont typeface="Wingdings" panose="05000000000000000000" pitchFamily="2" charset="2"/>
              <a:buChar char="q"/>
            </a:pPr>
            <a:r>
              <a:rPr lang="en-US"/>
              <a:t>Live chat.</a:t>
            </a:r>
          </a:p>
          <a:p>
            <a:pPr>
              <a:buFont typeface="Wingdings" panose="05000000000000000000" pitchFamily="2" charset="2"/>
              <a:buChar char="q"/>
            </a:pPr>
            <a:r>
              <a:rPr lang="en-US"/>
              <a:t>Chatbot.</a:t>
            </a:r>
          </a:p>
          <a:p>
            <a:pPr>
              <a:buFont typeface="Wingdings" panose="05000000000000000000" pitchFamily="2" charset="2"/>
              <a:buChar char="q"/>
            </a:pPr>
            <a:r>
              <a:rPr lang="en-US"/>
              <a:t>Chatbot fallback.</a:t>
            </a:r>
          </a:p>
          <a:p>
            <a:endParaRPr lang="en-CA"/>
          </a:p>
        </p:txBody>
      </p:sp>
      <p:sp>
        <p:nvSpPr>
          <p:cNvPr id="4" name="Slide Number Placeholder 3"/>
          <p:cNvSpPr>
            <a:spLocks noGrp="1"/>
          </p:cNvSpPr>
          <p:nvPr>
            <p:ph type="sldNum" sz="quarter" idx="5"/>
          </p:nvPr>
        </p:nvSpPr>
        <p:spPr/>
        <p:txBody>
          <a:bodyPr/>
          <a:lstStyle/>
          <a:p>
            <a:fld id="{DC7813E8-BCEE-46F5-AA9B-BAB18908DAA7}" type="slidenum">
              <a:rPr lang="en-CA" smtClean="0"/>
              <a:t>26</a:t>
            </a:fld>
            <a:endParaRPr lang="en-CA"/>
          </a:p>
        </p:txBody>
      </p:sp>
    </p:spTree>
    <p:extLst>
      <p:ext uri="{BB962C8B-B14F-4D97-AF65-F5344CB8AC3E}">
        <p14:creationId xmlns:p14="http://schemas.microsoft.com/office/powerpoint/2010/main" val="377101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23F103-BC34-4FE4-A40E-EDDEECFDA5D0}" type="datetimeFigureOut">
              <a:rPr lang="en-US" smtClean="0"/>
              <a:pPr/>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9017813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a:xfrm>
            <a:off x="8505554" y="4730403"/>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91665929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a:xfrm>
            <a:off x="8519305" y="4744152"/>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latin typeface="Arial"/>
              </a:rPr>
              <a:t>”</a:t>
            </a:r>
            <a:endParaRPr lang="en-US" sz="1350">
              <a:solidFill>
                <a:schemeClr val="accent1">
                  <a:lumMod val="60000"/>
                  <a:lumOff val="40000"/>
                </a:schemeClr>
              </a:solidFill>
              <a:latin typeface="Arial"/>
            </a:endParaRPr>
          </a:p>
        </p:txBody>
      </p:sp>
    </p:spTree>
    <p:extLst>
      <p:ext uri="{BB962C8B-B14F-4D97-AF65-F5344CB8AC3E}">
        <p14:creationId xmlns:p14="http://schemas.microsoft.com/office/powerpoint/2010/main" val="377426318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a:xfrm>
            <a:off x="8519304" y="4762724"/>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9721893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1915183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2777306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86D93-FCAC-47E0-A2EE-787E62CA814C}" type="datetimeFigureOut">
              <a:rPr lang="en-US" smtClean="0"/>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6305789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A879A6-0FD0-4734-A311-86BFCA472E6E}" type="datetimeFigureOut">
              <a:rPr lang="en-US" smtClean="0"/>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3119739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AF8385-108C-45E9-AF18-28BB25D484F1}"/>
              </a:ext>
            </a:extLst>
          </p:cNvPr>
          <p:cNvSpPr/>
          <p:nvPr userDrawn="1"/>
        </p:nvSpPr>
        <p:spPr>
          <a:xfrm>
            <a:off x="6827838" y="4097780"/>
            <a:ext cx="2316162" cy="8189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bg1"/>
              </a:solidFill>
            </a:endParaRPr>
          </a:p>
        </p:txBody>
      </p:sp>
      <p:pic>
        <p:nvPicPr>
          <p:cNvPr id="7" name="Picture 2">
            <a:extLst>
              <a:ext uri="{FF2B5EF4-FFF2-40B4-BE49-F238E27FC236}">
                <a16:creationId xmlns:a16="http://schemas.microsoft.com/office/drawing/2014/main" id="{A5BABB42-FE15-4A6B-A360-7B7A3313AEF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48513" y="4264025"/>
            <a:ext cx="1512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21"/>
          <p:cNvSpPr>
            <a:spLocks noGrp="1"/>
          </p:cNvSpPr>
          <p:nvPr>
            <p:ph type="body" sz="quarter" idx="10"/>
          </p:nvPr>
        </p:nvSpPr>
        <p:spPr>
          <a:xfrm>
            <a:off x="748586" y="541384"/>
            <a:ext cx="8044392" cy="1412927"/>
          </a:xfrm>
          <a:prstGeom prst="rect">
            <a:avLst/>
          </a:prstGeom>
        </p:spPr>
        <p:txBody>
          <a:bodyPr vert="horz"/>
          <a:lstStyle>
            <a:lvl1pPr marL="0" indent="0">
              <a:lnSpc>
                <a:spcPts val="4800"/>
              </a:lnSpc>
              <a:spcBef>
                <a:spcPts val="0"/>
              </a:spcBef>
              <a:buNone/>
              <a:defRPr sz="4000" b="0" baseline="0">
                <a:ln>
                  <a:noFill/>
                </a:ln>
                <a:solidFill>
                  <a:srgbClr val="FEC52B"/>
                </a:solidFill>
                <a:latin typeface="Arial"/>
                <a:cs typeface="Arial"/>
              </a:defRPr>
            </a:lvl1pPr>
            <a:lvl2pPr>
              <a:lnSpc>
                <a:spcPts val="6400"/>
              </a:lnSpc>
              <a:spcBef>
                <a:spcPts val="0"/>
              </a:spcBef>
              <a:defRPr sz="5800">
                <a:latin typeface="Arial"/>
                <a:cs typeface="Arial"/>
              </a:defRPr>
            </a:lvl2pPr>
            <a:lvl3pPr>
              <a:lnSpc>
                <a:spcPts val="6400"/>
              </a:lnSpc>
              <a:spcBef>
                <a:spcPts val="0"/>
              </a:spcBef>
              <a:defRPr sz="5800">
                <a:latin typeface="NewsGoth Cn BT"/>
                <a:cs typeface="NewsGoth Cn BT"/>
              </a:defRPr>
            </a:lvl3pPr>
            <a:lvl4pPr>
              <a:lnSpc>
                <a:spcPts val="6400"/>
              </a:lnSpc>
              <a:spcBef>
                <a:spcPts val="0"/>
              </a:spcBef>
              <a:defRPr sz="5800">
                <a:latin typeface="NewsGoth Cn BT"/>
                <a:cs typeface="NewsGoth Cn BT"/>
              </a:defRPr>
            </a:lvl4pPr>
            <a:lvl5pPr>
              <a:lnSpc>
                <a:spcPts val="6400"/>
              </a:lnSpc>
              <a:spcBef>
                <a:spcPts val="0"/>
              </a:spcBef>
              <a:defRPr sz="5800">
                <a:latin typeface="NewsGoth Cn BT"/>
                <a:cs typeface="NewsGoth Cn BT"/>
              </a:defRPr>
            </a:lvl5pPr>
          </a:lstStyle>
          <a:p>
            <a:pPr lvl="0"/>
            <a:r>
              <a:rPr lang="en-CA"/>
              <a:t>Click to edit Master text styles</a:t>
            </a:r>
          </a:p>
        </p:txBody>
      </p:sp>
      <p:sp>
        <p:nvSpPr>
          <p:cNvPr id="15" name="Text Placeholder 2"/>
          <p:cNvSpPr>
            <a:spLocks noGrp="1"/>
          </p:cNvSpPr>
          <p:nvPr>
            <p:ph type="body" sz="quarter" idx="14"/>
          </p:nvPr>
        </p:nvSpPr>
        <p:spPr>
          <a:xfrm>
            <a:off x="752475" y="2179250"/>
            <a:ext cx="6115685" cy="1639118"/>
          </a:xfrm>
          <a:prstGeom prst="rect">
            <a:avLst/>
          </a:prstGeom>
        </p:spPr>
        <p:txBody>
          <a:bodyPr vert="horz"/>
          <a:lstStyle>
            <a:lvl1pPr marL="0" indent="0">
              <a:lnSpc>
                <a:spcPts val="3200"/>
              </a:lnSpc>
              <a:spcBef>
                <a:spcPts val="0"/>
              </a:spcBef>
              <a:buNone/>
              <a:defRPr sz="2200" spc="0" baseline="0">
                <a:ln>
                  <a:noFill/>
                </a:ln>
                <a:solidFill>
                  <a:schemeClr val="bg1"/>
                </a:solidFill>
                <a:latin typeface="Arial"/>
                <a:cs typeface="Arial"/>
              </a:defRPr>
            </a:lvl1pPr>
            <a:lvl2pPr marL="342900" indent="0">
              <a:lnSpc>
                <a:spcPts val="3200"/>
              </a:lnSpc>
              <a:spcBef>
                <a:spcPts val="0"/>
              </a:spcBef>
              <a:buNone/>
              <a:defRPr sz="2200" spc="0">
                <a:ln>
                  <a:noFill/>
                </a:ln>
                <a:solidFill>
                  <a:schemeClr val="bg1"/>
                </a:solidFill>
                <a:latin typeface="Arial"/>
                <a:cs typeface="Arial"/>
              </a:defRPr>
            </a:lvl2pPr>
            <a:lvl3pPr>
              <a:lnSpc>
                <a:spcPts val="3200"/>
              </a:lnSpc>
              <a:spcBef>
                <a:spcPts val="0"/>
              </a:spcBef>
              <a:defRPr sz="2400">
                <a:latin typeface="News Gothic MT"/>
                <a:cs typeface="News Gothic MT"/>
              </a:defRPr>
            </a:lvl3pPr>
            <a:lvl4pPr>
              <a:lnSpc>
                <a:spcPts val="3200"/>
              </a:lnSpc>
              <a:spcBef>
                <a:spcPts val="0"/>
              </a:spcBef>
              <a:defRPr sz="2400">
                <a:latin typeface="News Gothic MT"/>
                <a:cs typeface="News Gothic MT"/>
              </a:defRPr>
            </a:lvl4pPr>
            <a:lvl5pPr>
              <a:lnSpc>
                <a:spcPts val="3200"/>
              </a:lnSpc>
              <a:spcBef>
                <a:spcPts val="0"/>
              </a:spcBef>
              <a:defRPr sz="2400">
                <a:latin typeface="News Gothic MT"/>
                <a:cs typeface="News Gothic MT"/>
              </a:defRPr>
            </a:lvl5pPr>
          </a:lstStyle>
          <a:p>
            <a:pPr lvl="0"/>
            <a:r>
              <a:rPr lang="en-CA"/>
              <a:t>Click to edit Master text styles</a:t>
            </a:r>
          </a:p>
          <a:p>
            <a:pPr lvl="1"/>
            <a:r>
              <a:rPr lang="en-CA"/>
              <a:t>Second level</a:t>
            </a:r>
          </a:p>
        </p:txBody>
      </p:sp>
      <p:sp>
        <p:nvSpPr>
          <p:cNvPr id="18" name="Text Placeholder 8">
            <a:extLst>
              <a:ext uri="{FF2B5EF4-FFF2-40B4-BE49-F238E27FC236}">
                <a16:creationId xmlns:a16="http://schemas.microsoft.com/office/drawing/2014/main" id="{FA7BBE55-CC65-47FC-9568-7D19F2668889}"/>
              </a:ext>
            </a:extLst>
          </p:cNvPr>
          <p:cNvSpPr>
            <a:spLocks noGrp="1"/>
          </p:cNvSpPr>
          <p:nvPr>
            <p:ph type="body" sz="quarter" idx="12"/>
          </p:nvPr>
        </p:nvSpPr>
        <p:spPr>
          <a:xfrm>
            <a:off x="747395" y="4249425"/>
            <a:ext cx="5140850" cy="359518"/>
          </a:xfrm>
          <a:prstGeom prst="rect">
            <a:avLst/>
          </a:prstGeom>
        </p:spPr>
        <p:txBody>
          <a:bodyPr vert="horz"/>
          <a:lstStyle>
            <a:lvl1pPr>
              <a:lnSpc>
                <a:spcPts val="2100"/>
              </a:lnSpc>
              <a:spcBef>
                <a:spcPts val="0"/>
              </a:spcBef>
              <a:defRPr sz="1600" b="1" baseline="0">
                <a:latin typeface="Arial"/>
                <a:cs typeface="Arial"/>
              </a:defRPr>
            </a:lvl1pPr>
            <a:lvl2pPr>
              <a:lnSpc>
                <a:spcPts val="2100"/>
              </a:lnSpc>
              <a:spcBef>
                <a:spcPts val="0"/>
              </a:spcBef>
              <a:defRPr sz="1700" b="1">
                <a:latin typeface="News Gothic MT"/>
                <a:cs typeface="News Gothic MT"/>
              </a:defRPr>
            </a:lvl2pPr>
            <a:lvl3pPr>
              <a:lnSpc>
                <a:spcPts val="2100"/>
              </a:lnSpc>
              <a:spcBef>
                <a:spcPts val="0"/>
              </a:spcBef>
              <a:defRPr sz="1700" b="1">
                <a:latin typeface="News Gothic MT"/>
                <a:cs typeface="News Gothic MT"/>
              </a:defRPr>
            </a:lvl3pPr>
            <a:lvl4pPr>
              <a:lnSpc>
                <a:spcPts val="2100"/>
              </a:lnSpc>
              <a:spcBef>
                <a:spcPts val="0"/>
              </a:spcBef>
              <a:defRPr sz="1700" b="1">
                <a:latin typeface="News Gothic MT"/>
                <a:cs typeface="News Gothic MT"/>
              </a:defRPr>
            </a:lvl4pPr>
            <a:lvl5pPr>
              <a:lnSpc>
                <a:spcPts val="2100"/>
              </a:lnSpc>
              <a:spcBef>
                <a:spcPts val="0"/>
              </a:spcBef>
              <a:defRPr sz="1700" b="1">
                <a:latin typeface="News Gothic MT"/>
                <a:cs typeface="News Gothic MT"/>
              </a:defRPr>
            </a:lvl5pPr>
          </a:lstStyle>
          <a:p>
            <a:pPr lvl="0"/>
            <a:r>
              <a:rPr lang="en-CA"/>
              <a:t>Click to edit Master text styles</a:t>
            </a:r>
          </a:p>
        </p:txBody>
      </p:sp>
    </p:spTree>
    <p:extLst>
      <p:ext uri="{BB962C8B-B14F-4D97-AF65-F5344CB8AC3E}">
        <p14:creationId xmlns:p14="http://schemas.microsoft.com/office/powerpoint/2010/main" val="4122706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E769041-322A-452A-9D9C-54A8A548C8F4}"/>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05275"/>
            <a:ext cx="68357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2D9B7317-87DF-47A7-BA5C-7FC7C07A596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67563" y="4264025"/>
            <a:ext cx="15128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Placeholder 21"/>
          <p:cNvSpPr>
            <a:spLocks noGrp="1"/>
          </p:cNvSpPr>
          <p:nvPr>
            <p:ph type="body" sz="quarter" idx="10"/>
          </p:nvPr>
        </p:nvSpPr>
        <p:spPr>
          <a:xfrm>
            <a:off x="742135" y="803658"/>
            <a:ext cx="6126025" cy="1412927"/>
          </a:xfrm>
          <a:prstGeom prst="rect">
            <a:avLst/>
          </a:prstGeom>
        </p:spPr>
        <p:txBody>
          <a:bodyPr vert="horz"/>
          <a:lstStyle>
            <a:lvl1pPr marL="0" indent="0">
              <a:lnSpc>
                <a:spcPts val="4800"/>
              </a:lnSpc>
              <a:spcBef>
                <a:spcPts val="0"/>
              </a:spcBef>
              <a:defRPr sz="4000" b="0" baseline="0">
                <a:ln>
                  <a:noFill/>
                </a:ln>
                <a:solidFill>
                  <a:schemeClr val="tx1"/>
                </a:solidFill>
                <a:latin typeface="Arial"/>
                <a:cs typeface="Arial"/>
              </a:defRPr>
            </a:lvl1pPr>
            <a:lvl2pPr>
              <a:lnSpc>
                <a:spcPts val="6400"/>
              </a:lnSpc>
              <a:spcBef>
                <a:spcPts val="0"/>
              </a:spcBef>
              <a:defRPr sz="5800">
                <a:latin typeface="Arial"/>
                <a:cs typeface="Arial"/>
              </a:defRPr>
            </a:lvl2pPr>
            <a:lvl3pPr>
              <a:lnSpc>
                <a:spcPts val="6400"/>
              </a:lnSpc>
              <a:spcBef>
                <a:spcPts val="0"/>
              </a:spcBef>
              <a:defRPr sz="5800">
                <a:latin typeface="NewsGoth Cn BT"/>
                <a:cs typeface="NewsGoth Cn BT"/>
              </a:defRPr>
            </a:lvl3pPr>
            <a:lvl4pPr>
              <a:lnSpc>
                <a:spcPts val="6400"/>
              </a:lnSpc>
              <a:spcBef>
                <a:spcPts val="0"/>
              </a:spcBef>
              <a:defRPr sz="5800">
                <a:latin typeface="NewsGoth Cn BT"/>
                <a:cs typeface="NewsGoth Cn BT"/>
              </a:defRPr>
            </a:lvl4pPr>
            <a:lvl5pPr>
              <a:lnSpc>
                <a:spcPts val="6400"/>
              </a:lnSpc>
              <a:spcBef>
                <a:spcPts val="0"/>
              </a:spcBef>
              <a:defRPr sz="5800">
                <a:latin typeface="NewsGoth Cn BT"/>
                <a:cs typeface="NewsGoth Cn BT"/>
              </a:defRPr>
            </a:lvl5pPr>
          </a:lstStyle>
          <a:p>
            <a:pPr lvl="0"/>
            <a:r>
              <a:rPr lang="en-CA"/>
              <a:t>Click to edit Master text </a:t>
            </a:r>
          </a:p>
          <a:p>
            <a:pPr lvl="0"/>
            <a:r>
              <a:rPr lang="en-CA"/>
              <a:t>styles</a:t>
            </a:r>
          </a:p>
        </p:txBody>
      </p:sp>
      <p:sp>
        <p:nvSpPr>
          <p:cNvPr id="3" name="Text Placeholder 2"/>
          <p:cNvSpPr>
            <a:spLocks noGrp="1"/>
          </p:cNvSpPr>
          <p:nvPr>
            <p:ph type="body" sz="quarter" idx="11"/>
          </p:nvPr>
        </p:nvSpPr>
        <p:spPr>
          <a:xfrm>
            <a:off x="752475" y="2421493"/>
            <a:ext cx="6115685" cy="1042988"/>
          </a:xfrm>
          <a:prstGeom prst="rect">
            <a:avLst/>
          </a:prstGeom>
        </p:spPr>
        <p:txBody>
          <a:bodyPr vert="horz"/>
          <a:lstStyle>
            <a:lvl1pPr>
              <a:lnSpc>
                <a:spcPts val="3200"/>
              </a:lnSpc>
              <a:spcBef>
                <a:spcPts val="0"/>
              </a:spcBef>
              <a:defRPr sz="2200" spc="0" baseline="0">
                <a:ln>
                  <a:noFill/>
                </a:ln>
                <a:latin typeface="Arial"/>
                <a:cs typeface="Arial"/>
              </a:defRPr>
            </a:lvl1pPr>
            <a:lvl2pPr>
              <a:lnSpc>
                <a:spcPts val="3200"/>
              </a:lnSpc>
              <a:spcBef>
                <a:spcPts val="0"/>
              </a:spcBef>
              <a:defRPr sz="2200" spc="0">
                <a:ln>
                  <a:noFill/>
                </a:ln>
                <a:latin typeface="Arial"/>
                <a:cs typeface="Arial"/>
              </a:defRPr>
            </a:lvl2pPr>
            <a:lvl3pPr>
              <a:lnSpc>
                <a:spcPts val="3200"/>
              </a:lnSpc>
              <a:spcBef>
                <a:spcPts val="0"/>
              </a:spcBef>
              <a:defRPr sz="2400">
                <a:latin typeface="News Gothic MT"/>
                <a:cs typeface="News Gothic MT"/>
              </a:defRPr>
            </a:lvl3pPr>
            <a:lvl4pPr>
              <a:lnSpc>
                <a:spcPts val="3200"/>
              </a:lnSpc>
              <a:spcBef>
                <a:spcPts val="0"/>
              </a:spcBef>
              <a:defRPr sz="2400">
                <a:latin typeface="News Gothic MT"/>
                <a:cs typeface="News Gothic MT"/>
              </a:defRPr>
            </a:lvl4pPr>
            <a:lvl5pPr>
              <a:lnSpc>
                <a:spcPts val="3200"/>
              </a:lnSpc>
              <a:spcBef>
                <a:spcPts val="0"/>
              </a:spcBef>
              <a:defRPr sz="2400">
                <a:latin typeface="News Gothic MT"/>
                <a:cs typeface="News Gothic MT"/>
              </a:defRPr>
            </a:lvl5pPr>
          </a:lstStyle>
          <a:p>
            <a:pPr lvl="0"/>
            <a:r>
              <a:rPr lang="en-CA"/>
              <a:t>Click to edit Master text styles</a:t>
            </a:r>
          </a:p>
          <a:p>
            <a:pPr lvl="1"/>
            <a:r>
              <a:rPr lang="en-CA"/>
              <a:t>Second level</a:t>
            </a:r>
          </a:p>
        </p:txBody>
      </p:sp>
      <p:sp>
        <p:nvSpPr>
          <p:cNvPr id="9" name="Text Placeholder 8"/>
          <p:cNvSpPr>
            <a:spLocks noGrp="1"/>
          </p:cNvSpPr>
          <p:nvPr>
            <p:ph type="body" sz="quarter" idx="12"/>
          </p:nvPr>
        </p:nvSpPr>
        <p:spPr>
          <a:xfrm>
            <a:off x="747395" y="4289452"/>
            <a:ext cx="5140850" cy="502444"/>
          </a:xfrm>
          <a:prstGeom prst="rect">
            <a:avLst/>
          </a:prstGeom>
        </p:spPr>
        <p:txBody>
          <a:bodyPr vert="horz"/>
          <a:lstStyle>
            <a:lvl1pPr>
              <a:lnSpc>
                <a:spcPts val="2100"/>
              </a:lnSpc>
              <a:spcBef>
                <a:spcPts val="0"/>
              </a:spcBef>
              <a:defRPr sz="1600" b="1" baseline="0">
                <a:latin typeface="Arial"/>
                <a:cs typeface="Arial"/>
              </a:defRPr>
            </a:lvl1pPr>
            <a:lvl2pPr>
              <a:lnSpc>
                <a:spcPts val="2100"/>
              </a:lnSpc>
              <a:spcBef>
                <a:spcPts val="0"/>
              </a:spcBef>
              <a:defRPr sz="1700" b="1">
                <a:latin typeface="News Gothic MT"/>
                <a:cs typeface="News Gothic MT"/>
              </a:defRPr>
            </a:lvl2pPr>
            <a:lvl3pPr>
              <a:lnSpc>
                <a:spcPts val="2100"/>
              </a:lnSpc>
              <a:spcBef>
                <a:spcPts val="0"/>
              </a:spcBef>
              <a:defRPr sz="1700" b="1">
                <a:latin typeface="News Gothic MT"/>
                <a:cs typeface="News Gothic MT"/>
              </a:defRPr>
            </a:lvl3pPr>
            <a:lvl4pPr>
              <a:lnSpc>
                <a:spcPts val="2100"/>
              </a:lnSpc>
              <a:spcBef>
                <a:spcPts val="0"/>
              </a:spcBef>
              <a:defRPr sz="1700" b="1">
                <a:latin typeface="News Gothic MT"/>
                <a:cs typeface="News Gothic MT"/>
              </a:defRPr>
            </a:lvl4pPr>
            <a:lvl5pPr>
              <a:lnSpc>
                <a:spcPts val="2100"/>
              </a:lnSpc>
              <a:spcBef>
                <a:spcPts val="0"/>
              </a:spcBef>
              <a:defRPr sz="1700" b="1">
                <a:latin typeface="News Gothic MT"/>
                <a:cs typeface="News Gothic MT"/>
              </a:defRPr>
            </a:lvl5pPr>
          </a:lstStyle>
          <a:p>
            <a:pPr lvl="0"/>
            <a:r>
              <a:rPr lang="en-CA"/>
              <a:t>Click to edit Master text styles</a:t>
            </a:r>
          </a:p>
        </p:txBody>
      </p:sp>
    </p:spTree>
    <p:extLst>
      <p:ext uri="{BB962C8B-B14F-4D97-AF65-F5344CB8AC3E}">
        <p14:creationId xmlns:p14="http://schemas.microsoft.com/office/powerpoint/2010/main" val="2861499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B2E131F0-718A-491A-BD91-0C3076069C32}"/>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40275"/>
            <a:ext cx="9212752" cy="5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p:nvPr>
        </p:nvSpPr>
        <p:spPr>
          <a:xfrm>
            <a:off x="501699" y="1239677"/>
            <a:ext cx="7774352" cy="2937987"/>
          </a:xfrm>
          <a:prstGeom prst="rect">
            <a:avLst/>
          </a:prstGeom>
        </p:spPr>
        <p:txBody>
          <a:bodyPr vert="horz"/>
          <a:lstStyle>
            <a:lvl1pPr marL="342900" indent="-342900">
              <a:lnSpc>
                <a:spcPct val="100000"/>
              </a:lnSpc>
              <a:spcBef>
                <a:spcPts val="0"/>
              </a:spcBef>
              <a:buFont typeface="Arial"/>
              <a:buChar char="•"/>
              <a:defRPr sz="2200" baseline="0">
                <a:latin typeface="Arial"/>
                <a:cs typeface="Arial"/>
              </a:defRPr>
            </a:lvl1pPr>
            <a:lvl2pPr>
              <a:lnSpc>
                <a:spcPct val="100000"/>
              </a:lnSpc>
              <a:spcBef>
                <a:spcPts val="0"/>
              </a:spcBef>
              <a:defRPr sz="2200">
                <a:latin typeface="Arial"/>
                <a:cs typeface="Arial"/>
              </a:defRPr>
            </a:lvl2pPr>
            <a:lvl3pPr>
              <a:lnSpc>
                <a:spcPct val="100000"/>
              </a:lnSpc>
              <a:spcBef>
                <a:spcPts val="0"/>
              </a:spcBef>
              <a:defRPr lang="en-CA" sz="2000" kern="1200" dirty="0">
                <a:solidFill>
                  <a:schemeClr val="tx1"/>
                </a:solidFill>
                <a:latin typeface="Arial"/>
                <a:ea typeface="MS PGothic" panose="020B0600070205080204" pitchFamily="34" charset="-128"/>
                <a:cs typeface="Arial"/>
              </a:defRPr>
            </a:lvl3pPr>
            <a:lvl4pPr>
              <a:lnSpc>
                <a:spcPts val="3200"/>
              </a:lnSpc>
              <a:spcBef>
                <a:spcPts val="0"/>
              </a:spcBef>
              <a:defRPr sz="2400">
                <a:latin typeface="News Gothic MT"/>
                <a:cs typeface="News Gothic MT"/>
              </a:defRPr>
            </a:lvl4pPr>
            <a:lvl5pPr>
              <a:lnSpc>
                <a:spcPts val="3200"/>
              </a:lnSpc>
              <a:spcBef>
                <a:spcPts val="0"/>
              </a:spcBef>
              <a:defRPr sz="2400">
                <a:latin typeface="News Gothic MT"/>
                <a:cs typeface="News Gothic MT"/>
              </a:defRPr>
            </a:lvl5pPr>
          </a:lstStyle>
          <a:p>
            <a:pPr lvl="0"/>
            <a:r>
              <a:rPr lang="en-CA"/>
              <a:t>Click to edit Master text styles</a:t>
            </a:r>
          </a:p>
          <a:p>
            <a:pPr lvl="1"/>
            <a:r>
              <a:rPr lang="en-CA"/>
              <a:t>Second level</a:t>
            </a:r>
          </a:p>
          <a:p>
            <a:pPr lvl="2"/>
            <a:r>
              <a:rPr lang="en-CA"/>
              <a:t>Third level</a:t>
            </a:r>
          </a:p>
        </p:txBody>
      </p:sp>
      <p:sp>
        <p:nvSpPr>
          <p:cNvPr id="10" name="Text Placeholder 9"/>
          <p:cNvSpPr>
            <a:spLocks noGrp="1"/>
          </p:cNvSpPr>
          <p:nvPr>
            <p:ph type="body" sz="quarter" idx="12"/>
          </p:nvPr>
        </p:nvSpPr>
        <p:spPr>
          <a:xfrm>
            <a:off x="485923" y="215036"/>
            <a:ext cx="7774352" cy="615554"/>
          </a:xfrm>
          <a:prstGeom prst="rect">
            <a:avLst/>
          </a:prstGeom>
        </p:spPr>
        <p:txBody>
          <a:bodyPr vert="horz"/>
          <a:lstStyle>
            <a:lvl1pPr>
              <a:defRPr sz="4000" baseline="0">
                <a:latin typeface="Arial"/>
                <a:cs typeface="Arial"/>
              </a:defRPr>
            </a:lvl1pPr>
            <a:lvl2pPr>
              <a:defRPr sz="4600">
                <a:latin typeface="NewsGoth Cn BT"/>
                <a:cs typeface="NewsGoth Cn BT"/>
              </a:defRPr>
            </a:lvl2pPr>
            <a:lvl3pPr>
              <a:defRPr sz="4600">
                <a:latin typeface="NewsGoth Cn BT"/>
                <a:cs typeface="NewsGoth Cn BT"/>
              </a:defRPr>
            </a:lvl3pPr>
            <a:lvl4pPr>
              <a:defRPr sz="4600">
                <a:latin typeface="NewsGoth Cn BT"/>
                <a:cs typeface="NewsGoth Cn BT"/>
              </a:defRPr>
            </a:lvl4pPr>
            <a:lvl5pPr>
              <a:defRPr sz="4600">
                <a:latin typeface="NewsGoth Cn BT"/>
                <a:cs typeface="NewsGoth Cn BT"/>
              </a:defRPr>
            </a:lvl5pPr>
          </a:lstStyle>
          <a:p>
            <a:pPr lvl="0"/>
            <a:r>
              <a:rPr lang="en-CA"/>
              <a:t>Click to edit</a:t>
            </a:r>
          </a:p>
        </p:txBody>
      </p:sp>
      <p:sp>
        <p:nvSpPr>
          <p:cNvPr id="7" name="TextBox 6">
            <a:extLst>
              <a:ext uri="{FF2B5EF4-FFF2-40B4-BE49-F238E27FC236}">
                <a16:creationId xmlns:a16="http://schemas.microsoft.com/office/drawing/2014/main" id="{15356EFF-5F27-4DCC-A839-FE59B6D716E4}"/>
              </a:ext>
            </a:extLst>
          </p:cNvPr>
          <p:cNvSpPr txBox="1"/>
          <p:nvPr userDrawn="1"/>
        </p:nvSpPr>
        <p:spPr>
          <a:xfrm>
            <a:off x="0" y="4774168"/>
            <a:ext cx="9144000" cy="369332"/>
          </a:xfrm>
          <a:prstGeom prst="rect">
            <a:avLst/>
          </a:prstGeom>
          <a:noFill/>
        </p:spPr>
        <p:txBody>
          <a:bodyPr wrap="square">
            <a:spAutoFit/>
          </a:bodyPr>
          <a:lstStyle/>
          <a:p>
            <a:pPr algn="ctr"/>
            <a:r>
              <a:rPr lang="en-US">
                <a:latin typeface="Calibri Light" panose="020F0302020204030204" pitchFamily="34" charset="0"/>
                <a:cs typeface="Calibri Light" panose="020F0302020204030204" pitchFamily="34" charset="0"/>
              </a:rPr>
              <a:t>UR QnA - A convenient, fast, and efficient way to answer questions</a:t>
            </a:r>
          </a:p>
        </p:txBody>
      </p:sp>
    </p:spTree>
    <p:extLst>
      <p:ext uri="{BB962C8B-B14F-4D97-AF65-F5344CB8AC3E}">
        <p14:creationId xmlns:p14="http://schemas.microsoft.com/office/powerpoint/2010/main" val="2912978595"/>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smtClean="0"/>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a:xfrm>
            <a:off x="8533055" y="4803976"/>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09826984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4047AD60-FF54-403F-B207-D5646B3B3B2A}"/>
              </a:ext>
            </a:extLst>
          </p:cNvPr>
          <p:cNvPicPr>
            <a:picLocks/>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24303"/>
            <a:ext cx="9144000" cy="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1"/>
          </p:nvPr>
        </p:nvSpPr>
        <p:spPr>
          <a:xfrm>
            <a:off x="501700" y="1382523"/>
            <a:ext cx="4522866" cy="2937987"/>
          </a:xfrm>
          <a:prstGeom prst="rect">
            <a:avLst/>
          </a:prstGeom>
        </p:spPr>
        <p:txBody>
          <a:bodyPr vert="horz"/>
          <a:lstStyle>
            <a:lvl1pPr marL="0" indent="0">
              <a:lnSpc>
                <a:spcPts val="3200"/>
              </a:lnSpc>
              <a:spcBef>
                <a:spcPts val="0"/>
              </a:spcBef>
              <a:buFont typeface="Arial"/>
              <a:buNone/>
              <a:defRPr sz="2200" baseline="0">
                <a:latin typeface="Arial"/>
                <a:cs typeface="Arial"/>
              </a:defRPr>
            </a:lvl1pPr>
            <a:lvl2pPr marL="457200" indent="0">
              <a:lnSpc>
                <a:spcPts val="3200"/>
              </a:lnSpc>
              <a:spcBef>
                <a:spcPts val="0"/>
              </a:spcBef>
              <a:buNone/>
              <a:defRPr sz="2400">
                <a:latin typeface="News Gothic MT"/>
                <a:cs typeface="News Gothic MT"/>
              </a:defRPr>
            </a:lvl2pPr>
            <a:lvl3pPr>
              <a:lnSpc>
                <a:spcPts val="3200"/>
              </a:lnSpc>
              <a:spcBef>
                <a:spcPts val="0"/>
              </a:spcBef>
              <a:defRPr sz="2400">
                <a:latin typeface="News Gothic MT"/>
                <a:cs typeface="News Gothic MT"/>
              </a:defRPr>
            </a:lvl3pPr>
            <a:lvl4pPr>
              <a:lnSpc>
                <a:spcPts val="3200"/>
              </a:lnSpc>
              <a:spcBef>
                <a:spcPts val="0"/>
              </a:spcBef>
              <a:defRPr sz="2400">
                <a:latin typeface="News Gothic MT"/>
                <a:cs typeface="News Gothic MT"/>
              </a:defRPr>
            </a:lvl4pPr>
            <a:lvl5pPr>
              <a:lnSpc>
                <a:spcPts val="3200"/>
              </a:lnSpc>
              <a:spcBef>
                <a:spcPts val="0"/>
              </a:spcBef>
              <a:defRPr sz="2400">
                <a:latin typeface="News Gothic MT"/>
                <a:cs typeface="News Gothic MT"/>
              </a:defRPr>
            </a:lvl5pPr>
          </a:lstStyle>
          <a:p>
            <a:pPr lvl="0"/>
            <a:r>
              <a:rPr lang="en-CA"/>
              <a:t>Click to edit Master text styles</a:t>
            </a:r>
          </a:p>
        </p:txBody>
      </p:sp>
      <p:sp>
        <p:nvSpPr>
          <p:cNvPr id="11" name="Picture Placeholder 7"/>
          <p:cNvSpPr>
            <a:spLocks noGrp="1"/>
          </p:cNvSpPr>
          <p:nvPr>
            <p:ph type="pic" sz="quarter" idx="13"/>
          </p:nvPr>
        </p:nvSpPr>
        <p:spPr>
          <a:xfrm>
            <a:off x="5351463" y="1382288"/>
            <a:ext cx="3492500" cy="2888456"/>
          </a:xfrm>
          <a:prstGeom prst="rect">
            <a:avLst/>
          </a:prstGeom>
        </p:spPr>
        <p:txBody>
          <a:bodyPr vert="horz"/>
          <a:lstStyle/>
          <a:p>
            <a:pPr lvl="0"/>
            <a:endParaRPr lang="en-US" noProof="0"/>
          </a:p>
        </p:txBody>
      </p:sp>
      <p:sp>
        <p:nvSpPr>
          <p:cNvPr id="12" name="Text Placeholder 9"/>
          <p:cNvSpPr>
            <a:spLocks noGrp="1"/>
          </p:cNvSpPr>
          <p:nvPr>
            <p:ph type="body" sz="quarter" idx="14"/>
          </p:nvPr>
        </p:nvSpPr>
        <p:spPr>
          <a:xfrm>
            <a:off x="485923" y="447943"/>
            <a:ext cx="7774352" cy="615554"/>
          </a:xfrm>
          <a:prstGeom prst="rect">
            <a:avLst/>
          </a:prstGeom>
        </p:spPr>
        <p:txBody>
          <a:bodyPr vert="horz"/>
          <a:lstStyle>
            <a:lvl1pPr>
              <a:defRPr sz="4000" baseline="0">
                <a:ln>
                  <a:noFill/>
                </a:ln>
                <a:latin typeface="Arial"/>
                <a:cs typeface="Arial"/>
              </a:defRPr>
            </a:lvl1pPr>
            <a:lvl2pPr>
              <a:defRPr sz="4600">
                <a:latin typeface="NewsGoth Cn BT"/>
                <a:cs typeface="NewsGoth Cn BT"/>
              </a:defRPr>
            </a:lvl2pPr>
            <a:lvl3pPr>
              <a:defRPr sz="4600">
                <a:latin typeface="NewsGoth Cn BT"/>
                <a:cs typeface="NewsGoth Cn BT"/>
              </a:defRPr>
            </a:lvl3pPr>
            <a:lvl4pPr>
              <a:defRPr sz="4600">
                <a:latin typeface="NewsGoth Cn BT"/>
                <a:cs typeface="NewsGoth Cn BT"/>
              </a:defRPr>
            </a:lvl4pPr>
            <a:lvl5pPr>
              <a:defRPr sz="4600">
                <a:latin typeface="NewsGoth Cn BT"/>
                <a:cs typeface="NewsGoth Cn BT"/>
              </a:defRPr>
            </a:lvl5pPr>
          </a:lstStyle>
          <a:p>
            <a:pPr lvl="0"/>
            <a:r>
              <a:rPr lang="en-CA"/>
              <a:t>Click to edit</a:t>
            </a:r>
          </a:p>
        </p:txBody>
      </p:sp>
      <p:sp>
        <p:nvSpPr>
          <p:cNvPr id="9" name="TextBox 8">
            <a:extLst>
              <a:ext uri="{FF2B5EF4-FFF2-40B4-BE49-F238E27FC236}">
                <a16:creationId xmlns:a16="http://schemas.microsoft.com/office/drawing/2014/main" id="{58188521-D7E5-4AA2-AC82-CF02A4859BD5}"/>
              </a:ext>
            </a:extLst>
          </p:cNvPr>
          <p:cNvSpPr txBox="1"/>
          <p:nvPr userDrawn="1"/>
        </p:nvSpPr>
        <p:spPr>
          <a:xfrm>
            <a:off x="0" y="4749419"/>
            <a:ext cx="9144000" cy="369332"/>
          </a:xfrm>
          <a:prstGeom prst="rect">
            <a:avLst/>
          </a:prstGeom>
          <a:noFill/>
        </p:spPr>
        <p:txBody>
          <a:bodyPr wrap="square">
            <a:spAutoFit/>
          </a:bodyPr>
          <a:lstStyle/>
          <a:p>
            <a:pPr algn="ctr"/>
            <a:r>
              <a:rPr lang="en-US">
                <a:latin typeface="Calibri Light" panose="020F0302020204030204" pitchFamily="34" charset="0"/>
                <a:cs typeface="Calibri Light" panose="020F0302020204030204" pitchFamily="34" charset="0"/>
              </a:rPr>
              <a:t>UR QnA - A convenient, fast, and efficient way to answer questions</a:t>
            </a:r>
          </a:p>
        </p:txBody>
      </p:sp>
    </p:spTree>
    <p:extLst>
      <p:ext uri="{BB962C8B-B14F-4D97-AF65-F5344CB8AC3E}">
        <p14:creationId xmlns:p14="http://schemas.microsoft.com/office/powerpoint/2010/main" val="1896846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11/29/21</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a:xfrm>
            <a:off x="8519304" y="4797100"/>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76132320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smtClean="0"/>
              <a:t>11/29/21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a:xfrm>
            <a:off x="8519304" y="4804866"/>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55905282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smtClean="0"/>
              <a:t>11/29/21</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a:xfrm>
            <a:off x="8560556" y="4797100"/>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04386129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smtClean="0"/>
              <a:t>11/29/21</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a:xfrm>
            <a:off x="8526180" y="4783350"/>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842082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11/29/21</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a:xfrm>
            <a:off x="8464304" y="4751028"/>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361221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11/29/21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a:xfrm>
            <a:off x="8574306" y="4803976"/>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28721316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11/29/21</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a:xfrm>
            <a:off x="8512430" y="4797100"/>
            <a:ext cx="512504" cy="273844"/>
          </a:xfrm>
        </p:spPr>
        <p:txBody>
          <a:bodyPr/>
          <a:lstStyle>
            <a:lvl1pPr>
              <a:defRPr>
                <a:solidFill>
                  <a:schemeClr val="tx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77662801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2BE451C3-0FF4-47C4-B829-773ADF60F88C}" type="datetimeFigureOut">
              <a:rPr lang="en-US" smtClean="0"/>
              <a:t>11/29/21</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1800">
                <a:solidFill>
                  <a:schemeClr val="accent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813210812"/>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01" r:id="rId18"/>
    <p:sldLayoutId id="2147483803" r:id="rId19"/>
    <p:sldLayoutId id="2147483804" r:id="rId20"/>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bernadetteveni/CS-476-Project" TargetMode="Externa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hyperlink" Target="https://dialogflow.cloud.google.com/#/editAgent/cs476project/" TargetMode="External"/><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svg"/></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 Id="rId9" Type="http://schemas.openxmlformats.org/officeDocument/2006/relationships/image" Target="../media/image43.gif"/></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11e0MaecSTOU2wygO47MQj0kQV39L61f/edit?usp=sharing&amp;ouid=110120485820301984957&amp;rtpof=true&amp;sd=true" TargetMode="Externa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2020.igem.org/Team:Concordia-Montreal/Agil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s-476-project.atlassian.net/" TargetMode="External"/><Relationship Id="rId2" Type="http://schemas.openxmlformats.org/officeDocument/2006/relationships/hyperlink" Target="https://github.com/bernadetteveni/CS-476-Project" TargetMode="Externa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Jira_(software)" TargetMode="Externa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cs-476-project.atlassian.net/jira/software/projects/C4P/boards/1/reports/burndown" TargetMode="Externa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26.xml.rels><?xml version="1.0" encoding="UTF-8" standalone="yes"?>
<Relationships xmlns="http://schemas.openxmlformats.org/package/2006/relationships"><Relationship Id="rId3" Type="http://schemas.openxmlformats.org/officeDocument/2006/relationships/hyperlink" Target="https://cs476project.web.app/logi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hyperlink" Target="https://cs476project.web.ap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6.png"/><Relationship Id="rId5" Type="http://schemas.openxmlformats.org/officeDocument/2006/relationships/diagramColors" Target="../diagrams/colors1.xml"/><Relationship Id="rId10" Type="http://schemas.openxmlformats.org/officeDocument/2006/relationships/image" Target="../media/image15.svg"/><Relationship Id="rId4" Type="http://schemas.openxmlformats.org/officeDocument/2006/relationships/diagramQuickStyle" Target="../diagrams/quickStyle1.xml"/><Relationship Id="rId9" Type="http://schemas.openxmlformats.org/officeDocument/2006/relationships/image" Target="../media/image14.png"/><Relationship Id="rId1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ernadetteveni/CS-476-Project/blob/main/src/App.vue"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hyperlink" Target="https://cs476project-default-rtdb.firebaseio.com/" TargetMode="External"/><Relationship Id="rId5" Type="http://schemas.openxmlformats.org/officeDocument/2006/relationships/hyperlink" Target="https://console.firebase.google.com/u/0/project/cs476project/firestore/data/~2Fappointments~2FxavgfgXgZuOHDQOTT1af" TargetMode="External"/><Relationship Id="rId4" Type="http://schemas.openxmlformats.org/officeDocument/2006/relationships/hyperlink" Target="https://github.com/bernadetteveni/CS-476-Project/tree/main/src/stor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1F1A5E-5DC0-49CA-B055-3904808CC4BA}"/>
              </a:ext>
            </a:extLst>
          </p:cNvPr>
          <p:cNvSpPr>
            <a:spLocks noGrp="1"/>
          </p:cNvSpPr>
          <p:nvPr>
            <p:ph type="body" sz="quarter" idx="10"/>
          </p:nvPr>
        </p:nvSpPr>
        <p:spPr>
          <a:xfrm>
            <a:off x="268424" y="619874"/>
            <a:ext cx="4426948" cy="1412927"/>
          </a:xfrm>
        </p:spPr>
        <p:txBody>
          <a:bodyPr/>
          <a:lstStyle/>
          <a:p>
            <a:r>
              <a:rPr lang="en-US" sz="8000">
                <a:latin typeface="Calibri" panose="020F0502020204030204" pitchFamily="34" charset="0"/>
                <a:cs typeface="Calibri" panose="020F0502020204030204" pitchFamily="34" charset="0"/>
              </a:rPr>
              <a:t>UR QnA</a:t>
            </a:r>
          </a:p>
          <a:p>
            <a:endParaRPr lang="en-CA"/>
          </a:p>
        </p:txBody>
      </p:sp>
      <p:sp>
        <p:nvSpPr>
          <p:cNvPr id="3" name="Text Placeholder 2">
            <a:extLst>
              <a:ext uri="{FF2B5EF4-FFF2-40B4-BE49-F238E27FC236}">
                <a16:creationId xmlns:a16="http://schemas.microsoft.com/office/drawing/2014/main" id="{04E6930B-D36B-4462-81E9-CA83D399DEA4}"/>
              </a:ext>
            </a:extLst>
          </p:cNvPr>
          <p:cNvSpPr>
            <a:spLocks noGrp="1"/>
          </p:cNvSpPr>
          <p:nvPr>
            <p:ph type="body" sz="quarter" idx="14"/>
          </p:nvPr>
        </p:nvSpPr>
        <p:spPr>
          <a:xfrm>
            <a:off x="2838849" y="1641595"/>
            <a:ext cx="4566326" cy="1092578"/>
          </a:xfrm>
        </p:spPr>
        <p:txBody>
          <a:bodyPr/>
          <a:lstStyle/>
          <a:p>
            <a:pPr algn="r">
              <a:lnSpc>
                <a:spcPct val="150000"/>
              </a:lnSpc>
            </a:pPr>
            <a:r>
              <a:rPr lang="en-US" sz="1400" i="1">
                <a:latin typeface="Calibri" panose="020F0502020204030204" pitchFamily="34" charset="0"/>
                <a:cs typeface="Calibri" panose="020F0502020204030204" pitchFamily="34" charset="0"/>
              </a:rPr>
              <a:t>A convenient, fast, and efficient way to answer questions about the University of Regina</a:t>
            </a:r>
          </a:p>
          <a:p>
            <a:pPr algn="r"/>
            <a:endParaRPr lang="en-CA"/>
          </a:p>
        </p:txBody>
      </p:sp>
      <p:sp>
        <p:nvSpPr>
          <p:cNvPr id="4" name="Text Placeholder 3">
            <a:extLst>
              <a:ext uri="{FF2B5EF4-FFF2-40B4-BE49-F238E27FC236}">
                <a16:creationId xmlns:a16="http://schemas.microsoft.com/office/drawing/2014/main" id="{26F95BB9-7452-4E26-B8FA-A907602CFC55}"/>
              </a:ext>
            </a:extLst>
          </p:cNvPr>
          <p:cNvSpPr>
            <a:spLocks noGrp="1"/>
          </p:cNvSpPr>
          <p:nvPr>
            <p:ph type="body" sz="quarter" idx="12"/>
          </p:nvPr>
        </p:nvSpPr>
        <p:spPr>
          <a:xfrm>
            <a:off x="2225171" y="3786399"/>
            <a:ext cx="4436886" cy="887071"/>
          </a:xfrm>
        </p:spPr>
        <p:txBody>
          <a:bodyPr>
            <a:normAutofit/>
          </a:bodyPr>
          <a:lstStyle/>
          <a:p>
            <a:pPr marL="0" indent="0" algn="r">
              <a:buNone/>
            </a:pPr>
            <a:r>
              <a:rPr lang="en-CA" sz="1400" b="0" i="1">
                <a:solidFill>
                  <a:schemeClr val="bg1"/>
                </a:solidFill>
                <a:latin typeface="Calibri" panose="020F0502020204030204" pitchFamily="34" charset="0"/>
                <a:cs typeface="Calibri" panose="020F0502020204030204" pitchFamily="34" charset="0"/>
              </a:rPr>
              <a:t>By Bernadette Veninata &amp; Zakiyyah Noorally</a:t>
            </a:r>
          </a:p>
          <a:p>
            <a:pPr marL="0" indent="0" algn="r">
              <a:buNone/>
            </a:pPr>
            <a:r>
              <a:rPr lang="en-CA" sz="1400" b="0" i="1">
                <a:solidFill>
                  <a:schemeClr val="bg1"/>
                </a:solidFill>
                <a:latin typeface="Calibri" panose="020F0502020204030204" pitchFamily="34" charset="0"/>
                <a:cs typeface="Calibri" panose="020F0502020204030204" pitchFamily="34" charset="0"/>
              </a:rPr>
              <a:t>December 2nd 2021</a:t>
            </a:r>
          </a:p>
          <a:p>
            <a:pPr marL="0" indent="0" algn="r">
              <a:buNone/>
            </a:pPr>
            <a:endParaRPr lang="en-CA" b="0">
              <a:latin typeface="Calibri" panose="020F0502020204030204" pitchFamily="34" charset="0"/>
              <a:cs typeface="Calibri" panose="020F0502020204030204" pitchFamily="34" charset="0"/>
            </a:endParaRPr>
          </a:p>
        </p:txBody>
      </p:sp>
      <p:sp>
        <p:nvSpPr>
          <p:cNvPr id="5" name="Text Placeholder 3">
            <a:extLst>
              <a:ext uri="{FF2B5EF4-FFF2-40B4-BE49-F238E27FC236}">
                <a16:creationId xmlns:a16="http://schemas.microsoft.com/office/drawing/2014/main" id="{CBFD74F1-9CFA-4A42-B6F6-3FA3EE0F41CF}"/>
              </a:ext>
            </a:extLst>
          </p:cNvPr>
          <p:cNvSpPr txBox="1">
            <a:spLocks/>
          </p:cNvSpPr>
          <p:nvPr/>
        </p:nvSpPr>
        <p:spPr>
          <a:xfrm>
            <a:off x="268424" y="4543695"/>
            <a:ext cx="5140850" cy="359518"/>
          </a:xfrm>
          <a:prstGeom prst="rect">
            <a:avLst/>
          </a:prstGeom>
        </p:spPr>
        <p:txBody>
          <a:bodyPr vert="horz" lIns="91440" tIns="45720" rIns="91440" bIns="45720" rtlCol="0">
            <a:normAutofit/>
          </a:bodyPr>
          <a:lstStyle>
            <a:lvl1pPr marL="257175" indent="-257175" algn="l" defTabSz="342900" rtl="0" eaLnBrk="1" latinLnBrk="0" hangingPunct="1">
              <a:lnSpc>
                <a:spcPts val="2100"/>
              </a:lnSpc>
              <a:spcBef>
                <a:spcPts val="0"/>
              </a:spcBef>
              <a:spcAft>
                <a:spcPts val="0"/>
              </a:spcAft>
              <a:buClr>
                <a:schemeClr val="accent1"/>
              </a:buClr>
              <a:buSzPct val="80000"/>
              <a:buFont typeface="Wingdings 3" charset="2"/>
              <a:buChar char=""/>
              <a:defRPr sz="1600" b="1" kern="1200" baseline="0">
                <a:solidFill>
                  <a:schemeClr val="tx1">
                    <a:lumMod val="75000"/>
                    <a:lumOff val="25000"/>
                  </a:schemeClr>
                </a:solidFill>
                <a:latin typeface="Arial"/>
                <a:ea typeface="+mn-ea"/>
                <a:cs typeface="Arial"/>
              </a:defRPr>
            </a:lvl1pPr>
            <a:lvl2pPr marL="557213" indent="-214313" algn="l" defTabSz="342900" rtl="0" eaLnBrk="1" latinLnBrk="0" hangingPunct="1">
              <a:lnSpc>
                <a:spcPts val="2100"/>
              </a:lnSpc>
              <a:spcBef>
                <a:spcPts val="0"/>
              </a:spcBef>
              <a:spcAft>
                <a:spcPts val="0"/>
              </a:spcAft>
              <a:buClr>
                <a:schemeClr val="accent1"/>
              </a:buClr>
              <a:buSzPct val="80000"/>
              <a:buFont typeface="Wingdings 3" charset="2"/>
              <a:buChar char=""/>
              <a:defRPr sz="1700" b="1" kern="1200">
                <a:solidFill>
                  <a:schemeClr val="tx1">
                    <a:lumMod val="75000"/>
                    <a:lumOff val="25000"/>
                  </a:schemeClr>
                </a:solidFill>
                <a:latin typeface="News Gothic MT"/>
                <a:ea typeface="+mn-ea"/>
                <a:cs typeface="News Gothic MT"/>
              </a:defRPr>
            </a:lvl2pPr>
            <a:lvl3pPr marL="857250" indent="-171450" algn="l" defTabSz="342900" rtl="0" eaLnBrk="1" latinLnBrk="0" hangingPunct="1">
              <a:lnSpc>
                <a:spcPts val="2100"/>
              </a:lnSpc>
              <a:spcBef>
                <a:spcPts val="0"/>
              </a:spcBef>
              <a:spcAft>
                <a:spcPts val="0"/>
              </a:spcAft>
              <a:buClr>
                <a:schemeClr val="accent1"/>
              </a:buClr>
              <a:buSzPct val="80000"/>
              <a:buFont typeface="Wingdings 3" charset="2"/>
              <a:buChar char=""/>
              <a:defRPr sz="1700" b="1" kern="1200">
                <a:solidFill>
                  <a:schemeClr val="tx1">
                    <a:lumMod val="75000"/>
                    <a:lumOff val="25000"/>
                  </a:schemeClr>
                </a:solidFill>
                <a:latin typeface="News Gothic MT"/>
                <a:ea typeface="+mn-ea"/>
                <a:cs typeface="News Gothic MT"/>
              </a:defRPr>
            </a:lvl3pPr>
            <a:lvl4pPr marL="1200150" indent="-171450" algn="l" defTabSz="342900" rtl="0" eaLnBrk="1" latinLnBrk="0" hangingPunct="1">
              <a:lnSpc>
                <a:spcPts val="2100"/>
              </a:lnSpc>
              <a:spcBef>
                <a:spcPts val="0"/>
              </a:spcBef>
              <a:spcAft>
                <a:spcPts val="0"/>
              </a:spcAft>
              <a:buClr>
                <a:schemeClr val="accent1"/>
              </a:buClr>
              <a:buSzPct val="80000"/>
              <a:buFont typeface="Wingdings 3" charset="2"/>
              <a:buChar char=""/>
              <a:defRPr sz="1700" b="1" kern="1200">
                <a:solidFill>
                  <a:schemeClr val="tx1">
                    <a:lumMod val="75000"/>
                    <a:lumOff val="25000"/>
                  </a:schemeClr>
                </a:solidFill>
                <a:latin typeface="News Gothic MT"/>
                <a:ea typeface="+mn-ea"/>
                <a:cs typeface="News Gothic MT"/>
              </a:defRPr>
            </a:lvl4pPr>
            <a:lvl5pPr marL="1543050" indent="-171450" algn="l" defTabSz="342900" rtl="0" eaLnBrk="1" latinLnBrk="0" hangingPunct="1">
              <a:lnSpc>
                <a:spcPts val="2100"/>
              </a:lnSpc>
              <a:spcBef>
                <a:spcPts val="0"/>
              </a:spcBef>
              <a:spcAft>
                <a:spcPts val="0"/>
              </a:spcAft>
              <a:buClr>
                <a:schemeClr val="accent1"/>
              </a:buClr>
              <a:buSzPct val="80000"/>
              <a:buFont typeface="Wingdings 3" charset="2"/>
              <a:buChar char=""/>
              <a:defRPr sz="1700" b="1" kern="1200">
                <a:solidFill>
                  <a:schemeClr val="tx1">
                    <a:lumMod val="75000"/>
                    <a:lumOff val="25000"/>
                  </a:schemeClr>
                </a:solidFill>
                <a:latin typeface="News Gothic MT"/>
                <a:ea typeface="+mn-ea"/>
                <a:cs typeface="News Gothic MT"/>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marL="0" indent="0">
              <a:buNone/>
            </a:pPr>
            <a:endParaRPr lang="en-CA" b="0">
              <a:latin typeface="Calibri" panose="020F0502020204030204" pitchFamily="34" charset="0"/>
              <a:cs typeface="Calibri" panose="020F0502020204030204" pitchFamily="34" charset="0"/>
            </a:endParaRPr>
          </a:p>
        </p:txBody>
      </p:sp>
      <p:sp>
        <p:nvSpPr>
          <p:cNvPr id="6" name="Text Placeholder 2">
            <a:extLst>
              <a:ext uri="{FF2B5EF4-FFF2-40B4-BE49-F238E27FC236}">
                <a16:creationId xmlns:a16="http://schemas.microsoft.com/office/drawing/2014/main" id="{511A62BE-2D78-41D4-823D-2B152AB60046}"/>
              </a:ext>
            </a:extLst>
          </p:cNvPr>
          <p:cNvSpPr txBox="1">
            <a:spLocks/>
          </p:cNvSpPr>
          <p:nvPr/>
        </p:nvSpPr>
        <p:spPr>
          <a:xfrm>
            <a:off x="145052" y="2752315"/>
            <a:ext cx="6253932" cy="1037021"/>
          </a:xfrm>
          <a:prstGeom prst="rect">
            <a:avLst/>
          </a:prstGeom>
        </p:spPr>
        <p:txBody>
          <a:bodyPr vert="horz" lIns="91440" tIns="45720" rIns="91440" bIns="45720" rtlCol="0" anchor="t">
            <a:normAutofit/>
          </a:bodyPr>
          <a:lstStyle>
            <a:lvl1pPr marL="0" indent="0" algn="l" defTabSz="342900" rtl="0" eaLnBrk="1" latinLnBrk="0" hangingPunct="1">
              <a:lnSpc>
                <a:spcPts val="3200"/>
              </a:lnSpc>
              <a:spcBef>
                <a:spcPts val="0"/>
              </a:spcBef>
              <a:spcAft>
                <a:spcPts val="0"/>
              </a:spcAft>
              <a:buClr>
                <a:schemeClr val="accent1"/>
              </a:buClr>
              <a:buSzPct val="80000"/>
              <a:buFont typeface="Wingdings 3" charset="2"/>
              <a:buNone/>
              <a:defRPr sz="2200" kern="1200" spc="0" baseline="0">
                <a:ln>
                  <a:noFill/>
                </a:ln>
                <a:solidFill>
                  <a:schemeClr val="bg1"/>
                </a:solidFill>
                <a:latin typeface="Arial"/>
                <a:ea typeface="+mn-ea"/>
                <a:cs typeface="Arial"/>
              </a:defRPr>
            </a:lvl1pPr>
            <a:lvl2pPr marL="342900" indent="0" algn="l" defTabSz="342900" rtl="0" eaLnBrk="1" latinLnBrk="0" hangingPunct="1">
              <a:lnSpc>
                <a:spcPts val="3200"/>
              </a:lnSpc>
              <a:spcBef>
                <a:spcPts val="0"/>
              </a:spcBef>
              <a:spcAft>
                <a:spcPts val="0"/>
              </a:spcAft>
              <a:buClr>
                <a:schemeClr val="accent1"/>
              </a:buClr>
              <a:buSzPct val="80000"/>
              <a:buFont typeface="Wingdings 3" charset="2"/>
              <a:buNone/>
              <a:defRPr sz="2200" kern="1200" spc="0">
                <a:ln>
                  <a:noFill/>
                </a:ln>
                <a:solidFill>
                  <a:schemeClr val="bg1"/>
                </a:solidFill>
                <a:latin typeface="Arial"/>
                <a:ea typeface="+mn-ea"/>
                <a:cs typeface="Arial"/>
              </a:defRPr>
            </a:lvl2pPr>
            <a:lvl3pPr marL="857250" indent="-171450" algn="l" defTabSz="342900" rtl="0" eaLnBrk="1" latinLnBrk="0" hangingPunct="1">
              <a:lnSpc>
                <a:spcPts val="3200"/>
              </a:lnSpc>
              <a:spcBef>
                <a:spcPts val="0"/>
              </a:spcBef>
              <a:spcAft>
                <a:spcPts val="0"/>
              </a:spcAft>
              <a:buClr>
                <a:schemeClr val="accent1"/>
              </a:buClr>
              <a:buSzPct val="80000"/>
              <a:buFont typeface="Wingdings 3" charset="2"/>
              <a:buChar char=""/>
              <a:defRPr sz="2400" kern="1200">
                <a:solidFill>
                  <a:schemeClr val="tx1">
                    <a:lumMod val="75000"/>
                    <a:lumOff val="25000"/>
                  </a:schemeClr>
                </a:solidFill>
                <a:latin typeface="News Gothic MT"/>
                <a:ea typeface="+mn-ea"/>
                <a:cs typeface="News Gothic MT"/>
              </a:defRPr>
            </a:lvl3pPr>
            <a:lvl4pPr marL="1200150" indent="-171450" algn="l" defTabSz="342900" rtl="0" eaLnBrk="1" latinLnBrk="0" hangingPunct="1">
              <a:lnSpc>
                <a:spcPts val="3200"/>
              </a:lnSpc>
              <a:spcBef>
                <a:spcPts val="0"/>
              </a:spcBef>
              <a:spcAft>
                <a:spcPts val="0"/>
              </a:spcAft>
              <a:buClr>
                <a:schemeClr val="accent1"/>
              </a:buClr>
              <a:buSzPct val="80000"/>
              <a:buFont typeface="Wingdings 3" charset="2"/>
              <a:buChar char=""/>
              <a:defRPr sz="2400" kern="1200">
                <a:solidFill>
                  <a:schemeClr val="tx1">
                    <a:lumMod val="75000"/>
                    <a:lumOff val="25000"/>
                  </a:schemeClr>
                </a:solidFill>
                <a:latin typeface="News Gothic MT"/>
                <a:ea typeface="+mn-ea"/>
                <a:cs typeface="News Gothic MT"/>
              </a:defRPr>
            </a:lvl4pPr>
            <a:lvl5pPr marL="1543050" indent="-171450" algn="l" defTabSz="342900" rtl="0" eaLnBrk="1" latinLnBrk="0" hangingPunct="1">
              <a:lnSpc>
                <a:spcPts val="3200"/>
              </a:lnSpc>
              <a:spcBef>
                <a:spcPts val="0"/>
              </a:spcBef>
              <a:spcAft>
                <a:spcPts val="0"/>
              </a:spcAft>
              <a:buClr>
                <a:schemeClr val="accent1"/>
              </a:buClr>
              <a:buSzPct val="80000"/>
              <a:buFont typeface="Wingdings 3" charset="2"/>
              <a:buChar char=""/>
              <a:defRPr sz="2400" kern="1200">
                <a:solidFill>
                  <a:schemeClr val="tx1">
                    <a:lumMod val="75000"/>
                    <a:lumOff val="25000"/>
                  </a:schemeClr>
                </a:solidFill>
                <a:latin typeface="News Gothic MT"/>
                <a:ea typeface="+mn-ea"/>
                <a:cs typeface="News Gothic MT"/>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a:lstStyle>
          <a:p>
            <a:pPr>
              <a:lnSpc>
                <a:spcPct val="150000"/>
              </a:lnSpc>
            </a:pPr>
            <a:r>
              <a:rPr lang="en-US" sz="1400" i="1">
                <a:latin typeface="Calibri"/>
                <a:cs typeface="Calibri"/>
              </a:rPr>
              <a:t>Submitted to Sirvan </a:t>
            </a:r>
            <a:r>
              <a:rPr lang="en-US" sz="1400" i="1" err="1">
                <a:latin typeface="Calibri"/>
                <a:cs typeface="Calibri"/>
              </a:rPr>
              <a:t>Parasteh</a:t>
            </a:r>
            <a:r>
              <a:rPr lang="en-US" sz="1400" i="1">
                <a:latin typeface="Calibri"/>
                <a:cs typeface="Calibri"/>
              </a:rPr>
              <a:t> as part of the Project Requirements of CS 476 </a:t>
            </a:r>
            <a:endParaRPr lang="en-US"/>
          </a:p>
          <a:p>
            <a:pPr>
              <a:lnSpc>
                <a:spcPct val="150000"/>
              </a:lnSpc>
            </a:pPr>
            <a:r>
              <a:rPr lang="en-US" sz="1400" i="1">
                <a:latin typeface="Calibri"/>
                <a:cs typeface="Calibri"/>
              </a:rPr>
              <a:t>(Software Development Methodology)</a:t>
            </a:r>
            <a:endParaRPr lang="en-US"/>
          </a:p>
          <a:p>
            <a:endParaRPr lang="en-CA"/>
          </a:p>
        </p:txBody>
      </p:sp>
      <p:sp>
        <p:nvSpPr>
          <p:cNvPr id="8" name="Speech Bubble: Rectangle with Corners Rounded 7">
            <a:extLst>
              <a:ext uri="{FF2B5EF4-FFF2-40B4-BE49-F238E27FC236}">
                <a16:creationId xmlns:a16="http://schemas.microsoft.com/office/drawing/2014/main" id="{BA9FE667-9776-4CC4-9641-6DB1B36FCAD9}"/>
              </a:ext>
            </a:extLst>
          </p:cNvPr>
          <p:cNvSpPr/>
          <p:nvPr/>
        </p:nvSpPr>
        <p:spPr>
          <a:xfrm>
            <a:off x="60303" y="2757458"/>
            <a:ext cx="5767183" cy="746449"/>
          </a:xfrm>
          <a:prstGeom prst="wedgeRoundRectCallout">
            <a:avLst>
              <a:gd name="adj1" fmla="val -47823"/>
              <a:gd name="adj2" fmla="val 105588"/>
              <a:gd name="adj3" fmla="val 16667"/>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
        <p:nvSpPr>
          <p:cNvPr id="9" name="Speech Bubble: Rectangle with Corners Rounded 8">
            <a:extLst>
              <a:ext uri="{FF2B5EF4-FFF2-40B4-BE49-F238E27FC236}">
                <a16:creationId xmlns:a16="http://schemas.microsoft.com/office/drawing/2014/main" id="{73B2F2ED-82CF-4650-99E0-922E0F6818C2}"/>
              </a:ext>
            </a:extLst>
          </p:cNvPr>
          <p:cNvSpPr/>
          <p:nvPr/>
        </p:nvSpPr>
        <p:spPr>
          <a:xfrm>
            <a:off x="2943894" y="1653332"/>
            <a:ext cx="4566326" cy="812350"/>
          </a:xfrm>
          <a:prstGeom prst="wedgeRoundRectCallout">
            <a:avLst>
              <a:gd name="adj1" fmla="val 63967"/>
              <a:gd name="adj2" fmla="val 154700"/>
              <a:gd name="adj3" fmla="val 16667"/>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pic>
        <p:nvPicPr>
          <p:cNvPr id="11" name="Graphic 10" descr="Questions with solid fill">
            <a:extLst>
              <a:ext uri="{FF2B5EF4-FFF2-40B4-BE49-F238E27FC236}">
                <a16:creationId xmlns:a16="http://schemas.microsoft.com/office/drawing/2014/main" id="{87DF9520-0AA5-43EB-AE6C-FAD95842D5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26400" y="2791644"/>
            <a:ext cx="914400" cy="914400"/>
          </a:xfrm>
          <a:prstGeom prst="rect">
            <a:avLst/>
          </a:prstGeom>
        </p:spPr>
      </p:pic>
      <p:sp>
        <p:nvSpPr>
          <p:cNvPr id="14" name="Speech Bubble: Rectangle with Corners Rounded 13">
            <a:extLst>
              <a:ext uri="{FF2B5EF4-FFF2-40B4-BE49-F238E27FC236}">
                <a16:creationId xmlns:a16="http://schemas.microsoft.com/office/drawing/2014/main" id="{748425E8-FE1D-49D5-8299-485C350CC6C7}"/>
              </a:ext>
            </a:extLst>
          </p:cNvPr>
          <p:cNvSpPr/>
          <p:nvPr/>
        </p:nvSpPr>
        <p:spPr>
          <a:xfrm>
            <a:off x="2225171" y="3746953"/>
            <a:ext cx="4566326" cy="812350"/>
          </a:xfrm>
          <a:prstGeom prst="wedgeRoundRectCallout">
            <a:avLst>
              <a:gd name="adj1" fmla="val 45849"/>
              <a:gd name="adj2" fmla="val 115392"/>
              <a:gd name="adj3" fmla="val 16667"/>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CA"/>
          </a:p>
        </p:txBody>
      </p:sp>
    </p:spTree>
    <p:extLst>
      <p:ext uri="{BB962C8B-B14F-4D97-AF65-F5344CB8AC3E}">
        <p14:creationId xmlns:p14="http://schemas.microsoft.com/office/powerpoint/2010/main" val="2099731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68E-0BB0-4171-A0B4-AA698C51BDD0}"/>
              </a:ext>
            </a:extLst>
          </p:cNvPr>
          <p:cNvSpPr>
            <a:spLocks noGrp="1"/>
          </p:cNvSpPr>
          <p:nvPr>
            <p:ph type="title"/>
          </p:nvPr>
        </p:nvSpPr>
        <p:spPr/>
        <p:txBody>
          <a:bodyPr/>
          <a:lstStyle/>
          <a:p>
            <a:r>
              <a:rPr lang="en-US">
                <a:ea typeface="+mj-lt"/>
                <a:cs typeface="+mj-lt"/>
              </a:rPr>
              <a:t>The Bridge Pattern</a:t>
            </a:r>
          </a:p>
          <a:p>
            <a:pPr>
              <a:spcBef>
                <a:spcPts val="750"/>
              </a:spcBef>
            </a:pPr>
            <a:endParaRPr lang="en-US"/>
          </a:p>
        </p:txBody>
      </p:sp>
      <p:sp>
        <p:nvSpPr>
          <p:cNvPr id="3" name="Content Placeholder 2">
            <a:extLst>
              <a:ext uri="{FF2B5EF4-FFF2-40B4-BE49-F238E27FC236}">
                <a16:creationId xmlns:a16="http://schemas.microsoft.com/office/drawing/2014/main" id="{916D9004-C0E5-4259-B169-227633F047C3}"/>
              </a:ext>
            </a:extLst>
          </p:cNvPr>
          <p:cNvSpPr>
            <a:spLocks noGrp="1"/>
          </p:cNvSpPr>
          <p:nvPr>
            <p:ph idx="1"/>
          </p:nvPr>
        </p:nvSpPr>
        <p:spPr>
          <a:xfrm>
            <a:off x="508001" y="1116978"/>
            <a:ext cx="6447501" cy="2910580"/>
          </a:xfrm>
        </p:spPr>
        <p:txBody>
          <a:bodyPr vert="horz" lIns="91440" tIns="45720" rIns="91440" bIns="45720" rtlCol="0" anchor="t">
            <a:normAutofit/>
          </a:bodyPr>
          <a:lstStyle/>
          <a:p>
            <a:pPr>
              <a:buFont typeface="Wingdings,Sans-Serif"/>
              <a:buChar char="q"/>
            </a:pPr>
            <a:r>
              <a:rPr lang="en-US" dirty="0">
                <a:latin typeface="Cambria"/>
                <a:ea typeface="+mn-lt"/>
                <a:cs typeface="+mn-lt"/>
              </a:rPr>
              <a:t>The Bridge pattern decouples an </a:t>
            </a:r>
            <a:r>
              <a:rPr lang="en-US" dirty="0">
                <a:solidFill>
                  <a:srgbClr val="FFC000"/>
                </a:solidFill>
                <a:latin typeface="Cambria"/>
                <a:ea typeface="+mn-lt"/>
                <a:cs typeface="+mn-lt"/>
              </a:rPr>
              <a:t>abstraction</a:t>
            </a:r>
            <a:r>
              <a:rPr lang="en-US" dirty="0">
                <a:latin typeface="Cambria"/>
                <a:ea typeface="+mn-lt"/>
                <a:cs typeface="+mn-lt"/>
              </a:rPr>
              <a:t> from its </a:t>
            </a:r>
            <a:r>
              <a:rPr lang="en-US" dirty="0">
                <a:solidFill>
                  <a:srgbClr val="FFC000"/>
                </a:solidFill>
                <a:latin typeface="Cambria"/>
                <a:ea typeface="+mn-lt"/>
                <a:cs typeface="+mn-lt"/>
              </a:rPr>
              <a:t>implementation</a:t>
            </a:r>
            <a:r>
              <a:rPr lang="en-US" dirty="0">
                <a:latin typeface="Cambria"/>
                <a:ea typeface="+mn-lt"/>
                <a:cs typeface="+mn-lt"/>
              </a:rPr>
              <a:t> so that the two can vary independently.</a:t>
            </a:r>
            <a:endParaRPr lang="en-US" dirty="0">
              <a:latin typeface="Cambria"/>
              <a:ea typeface="Cambria"/>
              <a:cs typeface="Calibri"/>
            </a:endParaRPr>
          </a:p>
          <a:p>
            <a:pPr>
              <a:buFont typeface="Wingdings,Sans-Serif"/>
              <a:buChar char="q"/>
            </a:pPr>
            <a:r>
              <a:rPr lang="en-US" dirty="0">
                <a:latin typeface="Cambria"/>
                <a:ea typeface="+mn-lt"/>
                <a:cs typeface="+mn-lt"/>
              </a:rPr>
              <a:t>The pattern will be used in our application in the case where the backend database needs to be replaced, and the front-end code should not change ‐ only the VUEX store which accesses the backend database API.</a:t>
            </a:r>
            <a:endParaRPr lang="en-US" dirty="0">
              <a:latin typeface="Cambria"/>
              <a:ea typeface="Cambria"/>
              <a:cs typeface="Calibri"/>
            </a:endParaRPr>
          </a:p>
          <a:p>
            <a:pPr>
              <a:buFont typeface="Wingdings,Sans-Serif"/>
              <a:buChar char="q"/>
            </a:pPr>
            <a:r>
              <a:rPr lang="en-US" dirty="0">
                <a:latin typeface="Cambria"/>
                <a:ea typeface="+mn-lt"/>
                <a:cs typeface="+mn-lt"/>
              </a:rPr>
              <a:t>A VUEX module called </a:t>
            </a:r>
            <a:r>
              <a:rPr lang="en-US" dirty="0">
                <a:solidFill>
                  <a:srgbClr val="FFC000"/>
                </a:solidFill>
                <a:latin typeface="Cambria"/>
                <a:ea typeface="+mn-lt"/>
                <a:cs typeface="+mn-lt"/>
              </a:rPr>
              <a:t>database</a:t>
            </a:r>
            <a:r>
              <a:rPr lang="en-US" dirty="0">
                <a:latin typeface="Cambria"/>
                <a:ea typeface="+mn-lt"/>
                <a:cs typeface="+mn-lt"/>
              </a:rPr>
              <a:t> (abstraction) and a sub module called </a:t>
            </a:r>
            <a:r>
              <a:rPr lang="en-US" dirty="0" err="1">
                <a:solidFill>
                  <a:srgbClr val="FFC000"/>
                </a:solidFill>
                <a:latin typeface="Cambria"/>
                <a:ea typeface="+mn-lt"/>
                <a:cs typeface="+mn-lt"/>
              </a:rPr>
              <a:t>firestore</a:t>
            </a:r>
            <a:r>
              <a:rPr lang="en-US" dirty="0">
                <a:latin typeface="Cambria"/>
                <a:ea typeface="+mn-lt"/>
                <a:cs typeface="+mn-lt"/>
              </a:rPr>
              <a:t> (implementation) have been created. When interacting with the database at any point in the application, only the VUEX module is allowed to make calls to the API. </a:t>
            </a:r>
            <a:r>
              <a:rPr lang="en-US" dirty="0">
                <a:latin typeface="Cambria"/>
                <a:ea typeface="Cambria"/>
              </a:rPr>
              <a:t>Therefore</a:t>
            </a:r>
            <a:r>
              <a:rPr lang="en-US" dirty="0">
                <a:latin typeface="Cambria"/>
                <a:ea typeface="+mn-lt"/>
                <a:cs typeface="+mn-lt"/>
              </a:rPr>
              <a:t>, front end code calls the </a:t>
            </a:r>
            <a:r>
              <a:rPr lang="en-US" dirty="0">
                <a:solidFill>
                  <a:srgbClr val="FFC000"/>
                </a:solidFill>
                <a:latin typeface="Cambria"/>
                <a:ea typeface="+mn-lt"/>
                <a:cs typeface="+mn-lt"/>
              </a:rPr>
              <a:t>database</a:t>
            </a:r>
            <a:r>
              <a:rPr lang="en-US" dirty="0">
                <a:latin typeface="Cambria"/>
                <a:ea typeface="+mn-lt"/>
                <a:cs typeface="+mn-lt"/>
              </a:rPr>
              <a:t> VUEX module which will, in turn, decide which </a:t>
            </a:r>
            <a:r>
              <a:rPr lang="en-US" dirty="0" err="1">
                <a:solidFill>
                  <a:srgbClr val="FFC000"/>
                </a:solidFill>
                <a:latin typeface="Cambria"/>
                <a:ea typeface="+mn-lt"/>
                <a:cs typeface="+mn-lt"/>
              </a:rPr>
              <a:t>firestore</a:t>
            </a:r>
            <a:r>
              <a:rPr lang="en-US" dirty="0">
                <a:latin typeface="Cambria"/>
                <a:ea typeface="+mn-lt"/>
                <a:cs typeface="+mn-lt"/>
              </a:rPr>
              <a:t> submodule to use for the database.</a:t>
            </a:r>
          </a:p>
          <a:p>
            <a:pPr>
              <a:buFont typeface="Wingdings,Sans-Serif"/>
              <a:buChar char="q"/>
            </a:pPr>
            <a:r>
              <a:rPr lang="en-US" dirty="0">
                <a:latin typeface="Cambria"/>
                <a:ea typeface="+mn-lt"/>
                <a:cs typeface="+mn-lt"/>
              </a:rPr>
              <a:t>This allows for easier code maintenance, easier upgrades to the new versions of the database or API, and easier migration from one API library to another.</a:t>
            </a:r>
            <a:endParaRPr lang="en-US" dirty="0">
              <a:latin typeface="Cambria"/>
              <a:ea typeface="Cambria"/>
              <a:cs typeface="Calibri"/>
            </a:endParaRPr>
          </a:p>
        </p:txBody>
      </p:sp>
      <p:sp>
        <p:nvSpPr>
          <p:cNvPr id="4" name="Slide Number Placeholder 3">
            <a:extLst>
              <a:ext uri="{FF2B5EF4-FFF2-40B4-BE49-F238E27FC236}">
                <a16:creationId xmlns:a16="http://schemas.microsoft.com/office/drawing/2014/main" id="{5302491F-2002-4EF5-8530-3D046B8A01E3}"/>
              </a:ext>
            </a:extLst>
          </p:cNvPr>
          <p:cNvSpPr>
            <a:spLocks noGrp="1"/>
          </p:cNvSpPr>
          <p:nvPr>
            <p:ph type="sldNum" sz="quarter" idx="12"/>
          </p:nvPr>
        </p:nvSpPr>
        <p:spPr/>
        <p:txBody>
          <a:bodyPr/>
          <a:lstStyle/>
          <a:p>
            <a:fld id="{D57F1E4F-1CFF-5643-939E-217C01CDF565}" type="slidenum">
              <a:rPr lang="en-US" smtClean="0"/>
              <a:pPr/>
              <a:t>10</a:t>
            </a:fld>
            <a:endParaRPr lang="en-US"/>
          </a:p>
        </p:txBody>
      </p:sp>
    </p:spTree>
    <p:extLst>
      <p:ext uri="{BB962C8B-B14F-4D97-AF65-F5344CB8AC3E}">
        <p14:creationId xmlns:p14="http://schemas.microsoft.com/office/powerpoint/2010/main" val="3319655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68E-0BB0-4171-A0B4-AA698C51BDD0}"/>
              </a:ext>
            </a:extLst>
          </p:cNvPr>
          <p:cNvSpPr>
            <a:spLocks noGrp="1"/>
          </p:cNvSpPr>
          <p:nvPr>
            <p:ph type="title"/>
          </p:nvPr>
        </p:nvSpPr>
        <p:spPr/>
        <p:txBody>
          <a:bodyPr/>
          <a:lstStyle/>
          <a:p>
            <a:r>
              <a:rPr lang="en-US">
                <a:ea typeface="+mj-lt"/>
                <a:cs typeface="+mj-lt"/>
              </a:rPr>
              <a:t>The Bridge Pattern</a:t>
            </a:r>
          </a:p>
          <a:p>
            <a:pPr>
              <a:spcBef>
                <a:spcPts val="750"/>
              </a:spcBef>
            </a:pPr>
            <a:endParaRPr lang="en-US"/>
          </a:p>
        </p:txBody>
      </p:sp>
      <p:pic>
        <p:nvPicPr>
          <p:cNvPr id="5" name="Picture 5">
            <a:extLst>
              <a:ext uri="{FF2B5EF4-FFF2-40B4-BE49-F238E27FC236}">
                <a16:creationId xmlns:a16="http://schemas.microsoft.com/office/drawing/2014/main" id="{C5ED4909-1ADE-4C87-9437-A2C7952204EB}"/>
              </a:ext>
            </a:extLst>
          </p:cNvPr>
          <p:cNvPicPr>
            <a:picLocks noGrp="1" noChangeAspect="1"/>
          </p:cNvPicPr>
          <p:nvPr>
            <p:ph idx="1"/>
          </p:nvPr>
        </p:nvPicPr>
        <p:blipFill>
          <a:blip r:embed="rId2"/>
          <a:stretch>
            <a:fillRect/>
          </a:stretch>
        </p:blipFill>
        <p:spPr>
          <a:xfrm>
            <a:off x="508001" y="1204399"/>
            <a:ext cx="4138823" cy="1311525"/>
          </a:xfrm>
          <a:ln w="19050">
            <a:solidFill>
              <a:schemeClr val="accent1"/>
            </a:solidFill>
          </a:ln>
        </p:spPr>
      </p:pic>
      <p:sp>
        <p:nvSpPr>
          <p:cNvPr id="4" name="Slide Number Placeholder 3">
            <a:extLst>
              <a:ext uri="{FF2B5EF4-FFF2-40B4-BE49-F238E27FC236}">
                <a16:creationId xmlns:a16="http://schemas.microsoft.com/office/drawing/2014/main" id="{5302491F-2002-4EF5-8530-3D046B8A01E3}"/>
              </a:ext>
            </a:extLst>
          </p:cNvPr>
          <p:cNvSpPr>
            <a:spLocks noGrp="1"/>
          </p:cNvSpPr>
          <p:nvPr>
            <p:ph type="sldNum" sz="quarter" idx="12"/>
          </p:nvPr>
        </p:nvSpPr>
        <p:spPr/>
        <p:txBody>
          <a:bodyPr/>
          <a:lstStyle/>
          <a:p>
            <a:fld id="{D57F1E4F-1CFF-5643-939E-217C01CDF565}" type="slidenum">
              <a:rPr lang="en-US" smtClean="0"/>
              <a:pPr/>
              <a:t>11</a:t>
            </a:fld>
            <a:endParaRPr lang="en-US"/>
          </a:p>
        </p:txBody>
      </p:sp>
      <p:pic>
        <p:nvPicPr>
          <p:cNvPr id="6" name="Picture 6" descr="Text&#10;&#10;Description automatically generated">
            <a:extLst>
              <a:ext uri="{FF2B5EF4-FFF2-40B4-BE49-F238E27FC236}">
                <a16:creationId xmlns:a16="http://schemas.microsoft.com/office/drawing/2014/main" id="{E66AB5B6-AA17-4041-99E7-1E44C30CF6AC}"/>
              </a:ext>
            </a:extLst>
          </p:cNvPr>
          <p:cNvPicPr>
            <a:picLocks noChangeAspect="1"/>
          </p:cNvPicPr>
          <p:nvPr/>
        </p:nvPicPr>
        <p:blipFill>
          <a:blip r:embed="rId3"/>
          <a:stretch>
            <a:fillRect/>
          </a:stretch>
        </p:blipFill>
        <p:spPr>
          <a:xfrm>
            <a:off x="500528" y="2830175"/>
            <a:ext cx="4144734" cy="1386112"/>
          </a:xfrm>
          <a:prstGeom prst="rect">
            <a:avLst/>
          </a:prstGeom>
          <a:ln w="19050">
            <a:solidFill>
              <a:schemeClr val="accent1"/>
            </a:solidFill>
          </a:ln>
        </p:spPr>
      </p:pic>
      <p:pic>
        <p:nvPicPr>
          <p:cNvPr id="7" name="Picture 7" descr="Text&#10;&#10;Description automatically generated">
            <a:extLst>
              <a:ext uri="{FF2B5EF4-FFF2-40B4-BE49-F238E27FC236}">
                <a16:creationId xmlns:a16="http://schemas.microsoft.com/office/drawing/2014/main" id="{634B6F08-DE13-4AA6-A44D-7842C092AB92}"/>
              </a:ext>
            </a:extLst>
          </p:cNvPr>
          <p:cNvPicPr>
            <a:picLocks noChangeAspect="1"/>
          </p:cNvPicPr>
          <p:nvPr/>
        </p:nvPicPr>
        <p:blipFill>
          <a:blip r:embed="rId4"/>
          <a:stretch>
            <a:fillRect/>
          </a:stretch>
        </p:blipFill>
        <p:spPr>
          <a:xfrm>
            <a:off x="4769758" y="1206638"/>
            <a:ext cx="3360058" cy="3015977"/>
          </a:xfrm>
          <a:prstGeom prst="rect">
            <a:avLst/>
          </a:prstGeom>
          <a:ln w="19050">
            <a:solidFill>
              <a:schemeClr val="accent1"/>
            </a:solidFill>
          </a:ln>
        </p:spPr>
      </p:pic>
    </p:spTree>
    <p:extLst>
      <p:ext uri="{BB962C8B-B14F-4D97-AF65-F5344CB8AC3E}">
        <p14:creationId xmlns:p14="http://schemas.microsoft.com/office/powerpoint/2010/main" val="3479276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68E-0BB0-4171-A0B4-AA698C51BDD0}"/>
              </a:ext>
            </a:extLst>
          </p:cNvPr>
          <p:cNvSpPr>
            <a:spLocks noGrp="1"/>
          </p:cNvSpPr>
          <p:nvPr>
            <p:ph type="title"/>
          </p:nvPr>
        </p:nvSpPr>
        <p:spPr/>
        <p:txBody>
          <a:bodyPr/>
          <a:lstStyle/>
          <a:p>
            <a:r>
              <a:rPr lang="en-US">
                <a:ea typeface="+mj-lt"/>
                <a:cs typeface="+mj-lt"/>
              </a:rPr>
              <a:t>The Bridge Pattern</a:t>
            </a:r>
          </a:p>
          <a:p>
            <a:pPr>
              <a:spcBef>
                <a:spcPts val="750"/>
              </a:spcBef>
            </a:pPr>
            <a:endParaRPr lang="en-US"/>
          </a:p>
        </p:txBody>
      </p:sp>
      <p:sp>
        <p:nvSpPr>
          <p:cNvPr id="4" name="Slide Number Placeholder 3">
            <a:extLst>
              <a:ext uri="{FF2B5EF4-FFF2-40B4-BE49-F238E27FC236}">
                <a16:creationId xmlns:a16="http://schemas.microsoft.com/office/drawing/2014/main" id="{5302491F-2002-4EF5-8530-3D046B8A01E3}"/>
              </a:ext>
            </a:extLst>
          </p:cNvPr>
          <p:cNvSpPr>
            <a:spLocks noGrp="1"/>
          </p:cNvSpPr>
          <p:nvPr>
            <p:ph type="sldNum" sz="quarter" idx="12"/>
          </p:nvPr>
        </p:nvSpPr>
        <p:spPr/>
        <p:txBody>
          <a:bodyPr/>
          <a:lstStyle/>
          <a:p>
            <a:fld id="{D57F1E4F-1CFF-5643-939E-217C01CDF565}" type="slidenum">
              <a:rPr lang="en-US" smtClean="0"/>
              <a:pPr/>
              <a:t>12</a:t>
            </a:fld>
            <a:endParaRPr lang="en-US"/>
          </a:p>
        </p:txBody>
      </p:sp>
      <p:pic>
        <p:nvPicPr>
          <p:cNvPr id="6" name="Picture 6" descr="Table&#10;&#10;Description automatically generated">
            <a:extLst>
              <a:ext uri="{FF2B5EF4-FFF2-40B4-BE49-F238E27FC236}">
                <a16:creationId xmlns:a16="http://schemas.microsoft.com/office/drawing/2014/main" id="{17FBF33E-BB9F-4150-B6D0-BD523D9A5442}"/>
              </a:ext>
            </a:extLst>
          </p:cNvPr>
          <p:cNvPicPr>
            <a:picLocks noGrp="1" noChangeAspect="1"/>
          </p:cNvPicPr>
          <p:nvPr>
            <p:ph idx="1"/>
          </p:nvPr>
        </p:nvPicPr>
        <p:blipFill>
          <a:blip r:embed="rId2"/>
          <a:stretch>
            <a:fillRect/>
          </a:stretch>
        </p:blipFill>
        <p:spPr>
          <a:xfrm>
            <a:off x="925423" y="986822"/>
            <a:ext cx="5078430" cy="3817525"/>
          </a:xfrm>
        </p:spPr>
      </p:pic>
    </p:spTree>
    <p:extLst>
      <p:ext uri="{BB962C8B-B14F-4D97-AF65-F5344CB8AC3E}">
        <p14:creationId xmlns:p14="http://schemas.microsoft.com/office/powerpoint/2010/main" val="185469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68E-0BB0-4171-A0B4-AA698C51BDD0}"/>
              </a:ext>
            </a:extLst>
          </p:cNvPr>
          <p:cNvSpPr>
            <a:spLocks noGrp="1"/>
          </p:cNvSpPr>
          <p:nvPr>
            <p:ph type="title"/>
          </p:nvPr>
        </p:nvSpPr>
        <p:spPr/>
        <p:txBody>
          <a:bodyPr/>
          <a:lstStyle/>
          <a:p>
            <a:pPr>
              <a:spcBef>
                <a:spcPts val="750"/>
              </a:spcBef>
            </a:pPr>
            <a:r>
              <a:rPr lang="en-US">
                <a:ea typeface="+mj-lt"/>
                <a:cs typeface="+mj-lt"/>
              </a:rPr>
              <a:t>The Abstract Factory Pattern</a:t>
            </a:r>
          </a:p>
        </p:txBody>
      </p:sp>
      <p:sp>
        <p:nvSpPr>
          <p:cNvPr id="3" name="Content Placeholder 2">
            <a:extLst>
              <a:ext uri="{FF2B5EF4-FFF2-40B4-BE49-F238E27FC236}">
                <a16:creationId xmlns:a16="http://schemas.microsoft.com/office/drawing/2014/main" id="{916D9004-C0E5-4259-B169-227633F047C3}"/>
              </a:ext>
            </a:extLst>
          </p:cNvPr>
          <p:cNvSpPr>
            <a:spLocks noGrp="1"/>
          </p:cNvSpPr>
          <p:nvPr>
            <p:ph idx="1"/>
          </p:nvPr>
        </p:nvSpPr>
        <p:spPr>
          <a:xfrm>
            <a:off x="508001" y="1116978"/>
            <a:ext cx="6447501" cy="2910580"/>
          </a:xfrm>
        </p:spPr>
        <p:txBody>
          <a:bodyPr vert="horz" lIns="91440" tIns="45720" rIns="91440" bIns="45720" rtlCol="0" anchor="t">
            <a:normAutofit/>
          </a:bodyPr>
          <a:lstStyle/>
          <a:p>
            <a:pPr>
              <a:buFont typeface="Wingdings,Sans-Serif" charset="2"/>
              <a:buChar char="q"/>
            </a:pPr>
            <a:r>
              <a:rPr lang="en-US" dirty="0">
                <a:latin typeface="Cambria"/>
                <a:ea typeface="+mn-lt"/>
                <a:cs typeface="+mn-lt"/>
              </a:rPr>
              <a:t>The Abstract Factory Pattern is used in our application to create</a:t>
            </a:r>
            <a:r>
              <a:rPr lang="en-US" dirty="0">
                <a:solidFill>
                  <a:srgbClr val="FEBC20"/>
                </a:solidFill>
                <a:latin typeface="Cambria"/>
                <a:ea typeface="+mn-lt"/>
                <a:cs typeface="+mn-lt"/>
              </a:rPr>
              <a:t> abstract factory components</a:t>
            </a:r>
            <a:r>
              <a:rPr lang="en-US" dirty="0">
                <a:latin typeface="Cambria"/>
                <a:ea typeface="+mn-lt"/>
                <a:cs typeface="+mn-lt"/>
              </a:rPr>
              <a:t> that are able to create and render one of several </a:t>
            </a:r>
            <a:r>
              <a:rPr lang="en-US" dirty="0">
                <a:solidFill>
                  <a:srgbClr val="FEBC20"/>
                </a:solidFill>
                <a:latin typeface="Cambria"/>
                <a:ea typeface="+mn-lt"/>
                <a:cs typeface="+mn-lt"/>
              </a:rPr>
              <a:t>families of related components </a:t>
            </a:r>
            <a:r>
              <a:rPr lang="en-US" dirty="0">
                <a:latin typeface="Cambria"/>
                <a:ea typeface="+mn-lt"/>
                <a:cs typeface="+mn-lt"/>
              </a:rPr>
              <a:t>required based on client component input.</a:t>
            </a:r>
            <a:endParaRPr lang="en-US" dirty="0">
              <a:latin typeface="Cambria"/>
              <a:ea typeface="Cambria"/>
            </a:endParaRPr>
          </a:p>
          <a:p>
            <a:pPr>
              <a:buFont typeface="Wingdings,Sans-Serif" charset="2"/>
              <a:buChar char="q"/>
            </a:pPr>
            <a:r>
              <a:rPr lang="en-US" dirty="0">
                <a:latin typeface="Cambria"/>
                <a:ea typeface="+mn-lt"/>
                <a:cs typeface="+mn-lt"/>
              </a:rPr>
              <a:t>B-alert is an abstract family of </a:t>
            </a:r>
            <a:r>
              <a:rPr lang="en-US" dirty="0">
                <a:solidFill>
                  <a:srgbClr val="FEBC20"/>
                </a:solidFill>
                <a:latin typeface="Cambria"/>
                <a:ea typeface="+mn-lt"/>
                <a:cs typeface="+mn-lt"/>
              </a:rPr>
              <a:t>alert components</a:t>
            </a:r>
            <a:r>
              <a:rPr lang="en-US" dirty="0">
                <a:latin typeface="Cambria"/>
                <a:ea typeface="+mn-lt"/>
                <a:cs typeface="+mn-lt"/>
              </a:rPr>
              <a:t> imported from Bootstrap that renders an alert box with custom options that we are able to define at runtime. Components such as b-button, b-avatar etc. are all being imported as abstract families from Bootstrap (factory of factories).</a:t>
            </a:r>
            <a:endParaRPr lang="en-US" dirty="0">
              <a:latin typeface="Cambria"/>
              <a:ea typeface="Cambria"/>
              <a:cs typeface="+mn-lt"/>
            </a:endParaRPr>
          </a:p>
          <a:p>
            <a:pPr>
              <a:buFont typeface="Wingdings,Sans-Serif" charset="2"/>
              <a:buChar char="q"/>
            </a:pPr>
            <a:r>
              <a:rPr lang="en-US" dirty="0">
                <a:latin typeface="Cambria"/>
                <a:ea typeface="+mn-lt"/>
                <a:cs typeface="+mn-lt"/>
              </a:rPr>
              <a:t>A separate component for every possible variation of an object would be time consuming, error prone and bad maintenance, therefore this adds greater dynamic flexibility at render time for a specific abstract component.</a:t>
            </a:r>
          </a:p>
        </p:txBody>
      </p:sp>
      <p:sp>
        <p:nvSpPr>
          <p:cNvPr id="4" name="Slide Number Placeholder 3">
            <a:extLst>
              <a:ext uri="{FF2B5EF4-FFF2-40B4-BE49-F238E27FC236}">
                <a16:creationId xmlns:a16="http://schemas.microsoft.com/office/drawing/2014/main" id="{5302491F-2002-4EF5-8530-3D046B8A01E3}"/>
              </a:ext>
            </a:extLst>
          </p:cNvPr>
          <p:cNvSpPr>
            <a:spLocks noGrp="1"/>
          </p:cNvSpPr>
          <p:nvPr>
            <p:ph type="sldNum" sz="quarter" idx="12"/>
          </p:nvPr>
        </p:nvSpPr>
        <p:spPr/>
        <p:txBody>
          <a:bodyPr/>
          <a:lstStyle/>
          <a:p>
            <a:fld id="{D57F1E4F-1CFF-5643-939E-217C01CDF565}" type="slidenum">
              <a:rPr lang="en-US" smtClean="0"/>
              <a:pPr/>
              <a:t>13</a:t>
            </a:fld>
            <a:endParaRPr lang="en-US"/>
          </a:p>
        </p:txBody>
      </p:sp>
    </p:spTree>
    <p:extLst>
      <p:ext uri="{BB962C8B-B14F-4D97-AF65-F5344CB8AC3E}">
        <p14:creationId xmlns:p14="http://schemas.microsoft.com/office/powerpoint/2010/main" val="3656297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68E-0BB0-4171-A0B4-AA698C51BDD0}"/>
              </a:ext>
            </a:extLst>
          </p:cNvPr>
          <p:cNvSpPr>
            <a:spLocks noGrp="1"/>
          </p:cNvSpPr>
          <p:nvPr>
            <p:ph type="title"/>
          </p:nvPr>
        </p:nvSpPr>
        <p:spPr/>
        <p:txBody>
          <a:bodyPr/>
          <a:lstStyle/>
          <a:p>
            <a:pPr>
              <a:spcBef>
                <a:spcPts val="750"/>
              </a:spcBef>
            </a:pPr>
            <a:r>
              <a:rPr lang="en-US">
                <a:ea typeface="+mj-lt"/>
                <a:cs typeface="+mj-lt"/>
              </a:rPr>
              <a:t>The Abstract Factory Pattern</a:t>
            </a:r>
          </a:p>
        </p:txBody>
      </p:sp>
      <p:sp>
        <p:nvSpPr>
          <p:cNvPr id="4" name="Slide Number Placeholder 3">
            <a:extLst>
              <a:ext uri="{FF2B5EF4-FFF2-40B4-BE49-F238E27FC236}">
                <a16:creationId xmlns:a16="http://schemas.microsoft.com/office/drawing/2014/main" id="{5302491F-2002-4EF5-8530-3D046B8A01E3}"/>
              </a:ext>
            </a:extLst>
          </p:cNvPr>
          <p:cNvSpPr>
            <a:spLocks noGrp="1"/>
          </p:cNvSpPr>
          <p:nvPr>
            <p:ph type="sldNum" sz="quarter" idx="12"/>
          </p:nvPr>
        </p:nvSpPr>
        <p:spPr/>
        <p:txBody>
          <a:bodyPr/>
          <a:lstStyle/>
          <a:p>
            <a:fld id="{D57F1E4F-1CFF-5643-939E-217C01CDF565}" type="slidenum">
              <a:rPr lang="en-US" smtClean="0"/>
              <a:pPr/>
              <a:t>14</a:t>
            </a:fld>
            <a:endParaRPr lang="en-US"/>
          </a:p>
        </p:txBody>
      </p:sp>
      <p:pic>
        <p:nvPicPr>
          <p:cNvPr id="3" name="Picture 4" descr="Text&#10;&#10;Description automatically generated">
            <a:extLst>
              <a:ext uri="{FF2B5EF4-FFF2-40B4-BE49-F238E27FC236}">
                <a16:creationId xmlns:a16="http://schemas.microsoft.com/office/drawing/2014/main" id="{1F485674-55A0-46CB-838F-75B00CD4F43B}"/>
              </a:ext>
            </a:extLst>
          </p:cNvPr>
          <p:cNvPicPr>
            <a:picLocks noGrp="1" noChangeAspect="1"/>
          </p:cNvPicPr>
          <p:nvPr>
            <p:ph idx="1"/>
          </p:nvPr>
        </p:nvPicPr>
        <p:blipFill>
          <a:blip r:embed="rId2"/>
          <a:stretch>
            <a:fillRect/>
          </a:stretch>
        </p:blipFill>
        <p:spPr>
          <a:xfrm>
            <a:off x="1991907" y="995320"/>
            <a:ext cx="3482162" cy="4081449"/>
          </a:xfrm>
          <a:ln w="28575">
            <a:solidFill>
              <a:srgbClr val="FFC000"/>
            </a:solidFill>
          </a:ln>
        </p:spPr>
      </p:pic>
    </p:spTree>
    <p:extLst>
      <p:ext uri="{BB962C8B-B14F-4D97-AF65-F5344CB8AC3E}">
        <p14:creationId xmlns:p14="http://schemas.microsoft.com/office/powerpoint/2010/main" val="1037616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68E-0BB0-4171-A0B4-AA698C51BDD0}"/>
              </a:ext>
            </a:extLst>
          </p:cNvPr>
          <p:cNvSpPr>
            <a:spLocks noGrp="1"/>
          </p:cNvSpPr>
          <p:nvPr>
            <p:ph type="title"/>
          </p:nvPr>
        </p:nvSpPr>
        <p:spPr/>
        <p:txBody>
          <a:bodyPr/>
          <a:lstStyle/>
          <a:p>
            <a:pPr>
              <a:spcBef>
                <a:spcPts val="750"/>
              </a:spcBef>
            </a:pPr>
            <a:r>
              <a:rPr lang="en-US">
                <a:ea typeface="+mj-lt"/>
                <a:cs typeface="+mj-lt"/>
              </a:rPr>
              <a:t>The Abstract Factory Pattern</a:t>
            </a:r>
          </a:p>
        </p:txBody>
      </p:sp>
      <p:sp>
        <p:nvSpPr>
          <p:cNvPr id="4" name="Slide Number Placeholder 3">
            <a:extLst>
              <a:ext uri="{FF2B5EF4-FFF2-40B4-BE49-F238E27FC236}">
                <a16:creationId xmlns:a16="http://schemas.microsoft.com/office/drawing/2014/main" id="{5302491F-2002-4EF5-8530-3D046B8A01E3}"/>
              </a:ext>
            </a:extLst>
          </p:cNvPr>
          <p:cNvSpPr>
            <a:spLocks noGrp="1"/>
          </p:cNvSpPr>
          <p:nvPr>
            <p:ph type="sldNum" sz="quarter" idx="12"/>
          </p:nvPr>
        </p:nvSpPr>
        <p:spPr/>
        <p:txBody>
          <a:bodyPr/>
          <a:lstStyle/>
          <a:p>
            <a:fld id="{D57F1E4F-1CFF-5643-939E-217C01CDF565}" type="slidenum">
              <a:rPr lang="en-US" smtClean="0"/>
              <a:pPr/>
              <a:t>15</a:t>
            </a:fld>
            <a:endParaRPr lang="en-US"/>
          </a:p>
        </p:txBody>
      </p:sp>
      <p:pic>
        <p:nvPicPr>
          <p:cNvPr id="7" name="Picture 7" descr="Diagram&#10;&#10;Description automatically generated">
            <a:extLst>
              <a:ext uri="{FF2B5EF4-FFF2-40B4-BE49-F238E27FC236}">
                <a16:creationId xmlns:a16="http://schemas.microsoft.com/office/drawing/2014/main" id="{FFE0ED80-EF82-4D9F-BBD5-540D48403051}"/>
              </a:ext>
            </a:extLst>
          </p:cNvPr>
          <p:cNvPicPr>
            <a:picLocks noGrp="1" noChangeAspect="1"/>
          </p:cNvPicPr>
          <p:nvPr>
            <p:ph idx="1"/>
          </p:nvPr>
        </p:nvPicPr>
        <p:blipFill>
          <a:blip r:embed="rId2"/>
          <a:stretch>
            <a:fillRect/>
          </a:stretch>
        </p:blipFill>
        <p:spPr>
          <a:xfrm>
            <a:off x="1303945" y="1284996"/>
            <a:ext cx="4849400" cy="3295721"/>
          </a:xfrm>
        </p:spPr>
      </p:pic>
    </p:spTree>
    <p:extLst>
      <p:ext uri="{BB962C8B-B14F-4D97-AF65-F5344CB8AC3E}">
        <p14:creationId xmlns:p14="http://schemas.microsoft.com/office/powerpoint/2010/main" val="1603913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68E-0BB0-4171-A0B4-AA698C51BDD0}"/>
              </a:ext>
            </a:extLst>
          </p:cNvPr>
          <p:cNvSpPr>
            <a:spLocks noGrp="1"/>
          </p:cNvSpPr>
          <p:nvPr>
            <p:ph type="title"/>
          </p:nvPr>
        </p:nvSpPr>
        <p:spPr/>
        <p:txBody>
          <a:bodyPr/>
          <a:lstStyle/>
          <a:p>
            <a:r>
              <a:rPr lang="en-US">
                <a:ea typeface="+mj-lt"/>
                <a:cs typeface="+mj-lt"/>
              </a:rPr>
              <a:t>The Builder Pattern</a:t>
            </a:r>
          </a:p>
          <a:p>
            <a:pPr>
              <a:spcBef>
                <a:spcPts val="750"/>
              </a:spcBef>
            </a:pPr>
            <a:endParaRPr lang="en-US">
              <a:ea typeface="+mj-lt"/>
              <a:cs typeface="+mj-lt"/>
            </a:endParaRPr>
          </a:p>
        </p:txBody>
      </p:sp>
      <p:sp>
        <p:nvSpPr>
          <p:cNvPr id="3" name="Content Placeholder 2">
            <a:extLst>
              <a:ext uri="{FF2B5EF4-FFF2-40B4-BE49-F238E27FC236}">
                <a16:creationId xmlns:a16="http://schemas.microsoft.com/office/drawing/2014/main" id="{916D9004-C0E5-4259-B169-227633F047C3}"/>
              </a:ext>
            </a:extLst>
          </p:cNvPr>
          <p:cNvSpPr>
            <a:spLocks noGrp="1"/>
          </p:cNvSpPr>
          <p:nvPr>
            <p:ph idx="1"/>
          </p:nvPr>
        </p:nvSpPr>
        <p:spPr>
          <a:xfrm>
            <a:off x="508001" y="1116978"/>
            <a:ext cx="6447501" cy="2910580"/>
          </a:xfrm>
        </p:spPr>
        <p:txBody>
          <a:bodyPr vert="horz" lIns="91440" tIns="45720" rIns="91440" bIns="45720" rtlCol="0" anchor="t">
            <a:normAutofit/>
          </a:bodyPr>
          <a:lstStyle/>
          <a:p>
            <a:pPr>
              <a:buFont typeface="Wingdings,Sans-Serif" charset="2"/>
              <a:buChar char="q"/>
            </a:pPr>
            <a:r>
              <a:rPr lang="en-US" dirty="0">
                <a:latin typeface="Cambria"/>
                <a:ea typeface="+mn-lt"/>
                <a:cs typeface="+mn-lt"/>
              </a:rPr>
              <a:t>The Builder Pattern abstracts the implementation details from the main view.</a:t>
            </a:r>
            <a:endParaRPr lang="en-US" dirty="0">
              <a:latin typeface="Cambria"/>
              <a:ea typeface="Cambria"/>
              <a:cs typeface="+mn-lt"/>
            </a:endParaRPr>
          </a:p>
          <a:p>
            <a:pPr>
              <a:buFont typeface="Wingdings,Sans-Serif" charset="2"/>
              <a:buChar char="q"/>
            </a:pPr>
            <a:r>
              <a:rPr lang="en-US" dirty="0">
                <a:latin typeface="Cambria"/>
                <a:ea typeface="+mn-lt"/>
                <a:cs typeface="+mn-lt"/>
              </a:rPr>
              <a:t>This is used in our application by replacing the router view component based on the router path and its attributes, in this way the implementation (construction) details are separate from its representation.</a:t>
            </a:r>
            <a:endParaRPr lang="en-US" dirty="0">
              <a:latin typeface="Cambria"/>
              <a:ea typeface="Cambria"/>
              <a:cs typeface="+mn-lt"/>
            </a:endParaRPr>
          </a:p>
          <a:p>
            <a:pPr>
              <a:buFont typeface="Wingdings,Sans-Serif" charset="2"/>
              <a:buChar char="q"/>
            </a:pPr>
            <a:r>
              <a:rPr lang="en-US" dirty="0">
                <a:latin typeface="Cambria"/>
                <a:ea typeface="+mn-lt"/>
                <a:cs typeface="+mn-lt"/>
              </a:rPr>
              <a:t>This allows the </a:t>
            </a:r>
            <a:r>
              <a:rPr lang="en-US" dirty="0" err="1">
                <a:latin typeface="Cambria"/>
                <a:ea typeface="+mn-lt"/>
                <a:cs typeface="+mn-lt"/>
              </a:rPr>
              <a:t>App.vue</a:t>
            </a:r>
            <a:r>
              <a:rPr lang="en-US" dirty="0">
                <a:latin typeface="Cambria"/>
                <a:ea typeface="+mn-lt"/>
                <a:cs typeface="+mn-lt"/>
              </a:rPr>
              <a:t> to be simple/maintainable and only handle global events and interactions. All further details about the page and its components will be handled by the dynamically loaded component via router-view component replacement. </a:t>
            </a:r>
            <a:endParaRPr lang="en-US" dirty="0">
              <a:latin typeface="Cambria"/>
              <a:ea typeface="Cambria"/>
            </a:endParaRPr>
          </a:p>
          <a:p>
            <a:endParaRPr lang="en-US" dirty="0">
              <a:latin typeface="Cambria"/>
              <a:ea typeface="Cambria"/>
              <a:cs typeface="+mn-lt"/>
            </a:endParaRPr>
          </a:p>
        </p:txBody>
      </p:sp>
      <p:sp>
        <p:nvSpPr>
          <p:cNvPr id="4" name="Slide Number Placeholder 3">
            <a:extLst>
              <a:ext uri="{FF2B5EF4-FFF2-40B4-BE49-F238E27FC236}">
                <a16:creationId xmlns:a16="http://schemas.microsoft.com/office/drawing/2014/main" id="{5302491F-2002-4EF5-8530-3D046B8A01E3}"/>
              </a:ext>
            </a:extLst>
          </p:cNvPr>
          <p:cNvSpPr>
            <a:spLocks noGrp="1"/>
          </p:cNvSpPr>
          <p:nvPr>
            <p:ph type="sldNum" sz="quarter" idx="12"/>
          </p:nvPr>
        </p:nvSpPr>
        <p:spPr/>
        <p:txBody>
          <a:bodyPr/>
          <a:lstStyle/>
          <a:p>
            <a:fld id="{D57F1E4F-1CFF-5643-939E-217C01CDF565}" type="slidenum">
              <a:rPr lang="en-US" smtClean="0"/>
              <a:pPr/>
              <a:t>16</a:t>
            </a:fld>
            <a:endParaRPr lang="en-US"/>
          </a:p>
        </p:txBody>
      </p:sp>
    </p:spTree>
    <p:extLst>
      <p:ext uri="{BB962C8B-B14F-4D97-AF65-F5344CB8AC3E}">
        <p14:creationId xmlns:p14="http://schemas.microsoft.com/office/powerpoint/2010/main" val="1562214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68E-0BB0-4171-A0B4-AA698C51BDD0}"/>
              </a:ext>
            </a:extLst>
          </p:cNvPr>
          <p:cNvSpPr>
            <a:spLocks noGrp="1"/>
          </p:cNvSpPr>
          <p:nvPr>
            <p:ph type="title"/>
          </p:nvPr>
        </p:nvSpPr>
        <p:spPr/>
        <p:txBody>
          <a:bodyPr/>
          <a:lstStyle/>
          <a:p>
            <a:r>
              <a:rPr lang="en-US">
                <a:ea typeface="+mj-lt"/>
                <a:cs typeface="+mj-lt"/>
              </a:rPr>
              <a:t>The Builder Pattern</a:t>
            </a:r>
          </a:p>
          <a:p>
            <a:pPr>
              <a:spcBef>
                <a:spcPts val="750"/>
              </a:spcBef>
            </a:pPr>
            <a:endParaRPr lang="en-US">
              <a:ea typeface="+mj-lt"/>
              <a:cs typeface="+mj-lt"/>
            </a:endParaRPr>
          </a:p>
        </p:txBody>
      </p:sp>
      <p:sp>
        <p:nvSpPr>
          <p:cNvPr id="4" name="Slide Number Placeholder 3">
            <a:extLst>
              <a:ext uri="{FF2B5EF4-FFF2-40B4-BE49-F238E27FC236}">
                <a16:creationId xmlns:a16="http://schemas.microsoft.com/office/drawing/2014/main" id="{5302491F-2002-4EF5-8530-3D046B8A01E3}"/>
              </a:ext>
            </a:extLst>
          </p:cNvPr>
          <p:cNvSpPr>
            <a:spLocks noGrp="1"/>
          </p:cNvSpPr>
          <p:nvPr>
            <p:ph type="sldNum" sz="quarter" idx="12"/>
          </p:nvPr>
        </p:nvSpPr>
        <p:spPr/>
        <p:txBody>
          <a:bodyPr/>
          <a:lstStyle/>
          <a:p>
            <a:fld id="{D57F1E4F-1CFF-5643-939E-217C01CDF565}" type="slidenum">
              <a:rPr lang="en-US" smtClean="0"/>
              <a:pPr/>
              <a:t>17</a:t>
            </a:fld>
            <a:endParaRPr lang="en-US"/>
          </a:p>
        </p:txBody>
      </p:sp>
      <p:pic>
        <p:nvPicPr>
          <p:cNvPr id="7" name="Picture 7" descr="Text&#10;&#10;Description automatically generated">
            <a:extLst>
              <a:ext uri="{FF2B5EF4-FFF2-40B4-BE49-F238E27FC236}">
                <a16:creationId xmlns:a16="http://schemas.microsoft.com/office/drawing/2014/main" id="{5D0CA3BA-C525-4E76-B846-DEDDDD1EC2F1}"/>
              </a:ext>
            </a:extLst>
          </p:cNvPr>
          <p:cNvPicPr>
            <a:picLocks noGrp="1" noChangeAspect="1"/>
          </p:cNvPicPr>
          <p:nvPr>
            <p:ph idx="1"/>
          </p:nvPr>
        </p:nvPicPr>
        <p:blipFill>
          <a:blip r:embed="rId2"/>
          <a:stretch>
            <a:fillRect/>
          </a:stretch>
        </p:blipFill>
        <p:spPr>
          <a:xfrm>
            <a:off x="748431" y="1217671"/>
            <a:ext cx="2494099" cy="2431609"/>
          </a:xfrm>
          <a:ln w="28575">
            <a:solidFill>
              <a:srgbClr val="FEBC20"/>
            </a:solidFill>
          </a:ln>
        </p:spPr>
      </p:pic>
      <p:pic>
        <p:nvPicPr>
          <p:cNvPr id="8" name="Picture 8" descr="Text&#10;&#10;Description automatically generated">
            <a:extLst>
              <a:ext uri="{FF2B5EF4-FFF2-40B4-BE49-F238E27FC236}">
                <a16:creationId xmlns:a16="http://schemas.microsoft.com/office/drawing/2014/main" id="{8401F74F-599A-4667-9FF2-B9C39A71C510}"/>
              </a:ext>
            </a:extLst>
          </p:cNvPr>
          <p:cNvPicPr>
            <a:picLocks noChangeAspect="1"/>
          </p:cNvPicPr>
          <p:nvPr/>
        </p:nvPicPr>
        <p:blipFill>
          <a:blip r:embed="rId3"/>
          <a:stretch>
            <a:fillRect/>
          </a:stretch>
        </p:blipFill>
        <p:spPr>
          <a:xfrm>
            <a:off x="3369949" y="1217485"/>
            <a:ext cx="3684815" cy="2431455"/>
          </a:xfrm>
          <a:prstGeom prst="rect">
            <a:avLst/>
          </a:prstGeom>
          <a:ln w="28575">
            <a:solidFill>
              <a:srgbClr val="FEBC20"/>
            </a:solidFill>
          </a:ln>
        </p:spPr>
      </p:pic>
    </p:spTree>
    <p:extLst>
      <p:ext uri="{BB962C8B-B14F-4D97-AF65-F5344CB8AC3E}">
        <p14:creationId xmlns:p14="http://schemas.microsoft.com/office/powerpoint/2010/main" val="1774980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7A68E-0BB0-4171-A0B4-AA698C51BDD0}"/>
              </a:ext>
            </a:extLst>
          </p:cNvPr>
          <p:cNvSpPr>
            <a:spLocks noGrp="1"/>
          </p:cNvSpPr>
          <p:nvPr>
            <p:ph type="title"/>
          </p:nvPr>
        </p:nvSpPr>
        <p:spPr>
          <a:xfrm>
            <a:off x="476686" y="187890"/>
            <a:ext cx="6447501" cy="990600"/>
          </a:xfrm>
        </p:spPr>
        <p:txBody>
          <a:bodyPr/>
          <a:lstStyle/>
          <a:p>
            <a:r>
              <a:rPr lang="en-US">
                <a:ea typeface="+mj-lt"/>
                <a:cs typeface="+mj-lt"/>
              </a:rPr>
              <a:t>The Builder Pattern</a:t>
            </a:r>
          </a:p>
          <a:p>
            <a:pPr>
              <a:spcBef>
                <a:spcPts val="750"/>
              </a:spcBef>
            </a:pPr>
            <a:endParaRPr lang="en-US">
              <a:ea typeface="+mj-lt"/>
              <a:cs typeface="+mj-lt"/>
            </a:endParaRPr>
          </a:p>
        </p:txBody>
      </p:sp>
      <p:sp>
        <p:nvSpPr>
          <p:cNvPr id="4" name="Slide Number Placeholder 3">
            <a:extLst>
              <a:ext uri="{FF2B5EF4-FFF2-40B4-BE49-F238E27FC236}">
                <a16:creationId xmlns:a16="http://schemas.microsoft.com/office/drawing/2014/main" id="{5302491F-2002-4EF5-8530-3D046B8A01E3}"/>
              </a:ext>
            </a:extLst>
          </p:cNvPr>
          <p:cNvSpPr>
            <a:spLocks noGrp="1"/>
          </p:cNvSpPr>
          <p:nvPr>
            <p:ph type="sldNum" sz="quarter" idx="12"/>
          </p:nvPr>
        </p:nvSpPr>
        <p:spPr/>
        <p:txBody>
          <a:bodyPr/>
          <a:lstStyle/>
          <a:p>
            <a:fld id="{D57F1E4F-1CFF-5643-939E-217C01CDF565}" type="slidenum">
              <a:rPr lang="en-US" smtClean="0"/>
              <a:pPr/>
              <a:t>18</a:t>
            </a:fld>
            <a:endParaRPr lang="en-US"/>
          </a:p>
        </p:txBody>
      </p:sp>
      <p:pic>
        <p:nvPicPr>
          <p:cNvPr id="10" name="Picture 10" descr="Diagram&#10;&#10;Description automatically generated">
            <a:extLst>
              <a:ext uri="{FF2B5EF4-FFF2-40B4-BE49-F238E27FC236}">
                <a16:creationId xmlns:a16="http://schemas.microsoft.com/office/drawing/2014/main" id="{AF2A81B8-A4BA-4382-AB5A-0CE5CC40600D}"/>
              </a:ext>
            </a:extLst>
          </p:cNvPr>
          <p:cNvPicPr>
            <a:picLocks noGrp="1" noChangeAspect="1"/>
          </p:cNvPicPr>
          <p:nvPr>
            <p:ph idx="1"/>
          </p:nvPr>
        </p:nvPicPr>
        <p:blipFill>
          <a:blip r:embed="rId2"/>
          <a:stretch>
            <a:fillRect/>
          </a:stretch>
        </p:blipFill>
        <p:spPr>
          <a:xfrm>
            <a:off x="2120592" y="800464"/>
            <a:ext cx="2986265" cy="4277211"/>
          </a:xfrm>
        </p:spPr>
      </p:pic>
    </p:spTree>
    <p:extLst>
      <p:ext uri="{BB962C8B-B14F-4D97-AF65-F5344CB8AC3E}">
        <p14:creationId xmlns:p14="http://schemas.microsoft.com/office/powerpoint/2010/main" val="3531055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8A2F6-FA84-43BD-A2F6-AD322C164C44}"/>
              </a:ext>
            </a:extLst>
          </p:cNvPr>
          <p:cNvSpPr>
            <a:spLocks noGrp="1"/>
          </p:cNvSpPr>
          <p:nvPr>
            <p:ph type="title"/>
          </p:nvPr>
        </p:nvSpPr>
        <p:spPr>
          <a:xfrm>
            <a:off x="508001" y="457200"/>
            <a:ext cx="6633028" cy="990600"/>
          </a:xfrm>
        </p:spPr>
        <p:txBody>
          <a:bodyPr>
            <a:normAutofit fontScale="90000"/>
          </a:bodyPr>
          <a:lstStyle/>
          <a:p>
            <a:r>
              <a:rPr lang="en-US" sz="4800">
                <a:solidFill>
                  <a:srgbClr val="FEBC20"/>
                </a:solidFill>
                <a:latin typeface="Calibri" panose="020F0502020204030204" pitchFamily="34" charset="0"/>
                <a:cs typeface="Calibri" panose="020F0502020204030204" pitchFamily="34" charset="0"/>
              </a:rPr>
              <a:t>Software Development Tools</a:t>
            </a:r>
            <a:endParaRPr lang="en-CA" sz="4800">
              <a:solidFill>
                <a:srgbClr val="FEBC2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F910EBD-3A0A-4ABD-B843-E8EF886B45FB}"/>
              </a:ext>
            </a:extLst>
          </p:cNvPr>
          <p:cNvSpPr>
            <a:spLocks noGrp="1"/>
          </p:cNvSpPr>
          <p:nvPr>
            <p:ph idx="1"/>
          </p:nvPr>
        </p:nvSpPr>
        <p:spPr>
          <a:xfrm>
            <a:off x="508001" y="1139119"/>
            <a:ext cx="6952342" cy="3664857"/>
          </a:xfrm>
        </p:spPr>
        <p:txBody>
          <a:bodyPr>
            <a:noAutofit/>
          </a:bodyPr>
          <a:lstStyle/>
          <a:p>
            <a:pPr marL="0" indent="0">
              <a:buNone/>
            </a:pPr>
            <a:r>
              <a:rPr lang="en-US" sz="1600" b="1" dirty="0">
                <a:solidFill>
                  <a:schemeClr val="accent1">
                    <a:lumMod val="50000"/>
                  </a:schemeClr>
                </a:solidFill>
                <a:latin typeface="Cambria" panose="02040503050406030204" pitchFamily="18" charset="0"/>
                <a:ea typeface="Cambria" panose="02040503050406030204" pitchFamily="18" charset="0"/>
              </a:rPr>
              <a:t>Software tools</a:t>
            </a:r>
          </a:p>
          <a:p>
            <a:pPr>
              <a:buFont typeface="Wingdings" panose="05000000000000000000" pitchFamily="2" charset="2"/>
              <a:buChar char="q"/>
            </a:pPr>
            <a:r>
              <a:rPr lang="en-US" sz="1400" dirty="0">
                <a:latin typeface="Cambria" panose="02040503050406030204" pitchFamily="18" charset="0"/>
                <a:ea typeface="Cambria" panose="02040503050406030204" pitchFamily="18" charset="0"/>
              </a:rPr>
              <a:t>Our project will be developed using </a:t>
            </a:r>
            <a:r>
              <a:rPr lang="en-US" sz="1400" dirty="0">
                <a:solidFill>
                  <a:srgbClr val="FEBC20"/>
                </a:solidFill>
                <a:latin typeface="Cambria" panose="02040503050406030204" pitchFamily="18" charset="0"/>
                <a:ea typeface="Cambria" panose="02040503050406030204" pitchFamily="18" charset="0"/>
              </a:rPr>
              <a:t>VS Code with </a:t>
            </a:r>
            <a:r>
              <a:rPr lang="en-US" sz="1400" dirty="0" err="1">
                <a:solidFill>
                  <a:srgbClr val="FEBC20"/>
                </a:solidFill>
                <a:latin typeface="Cambria" panose="02040503050406030204" pitchFamily="18" charset="0"/>
                <a:ea typeface="Cambria" panose="02040503050406030204" pitchFamily="18" charset="0"/>
              </a:rPr>
              <a:t>Vetur</a:t>
            </a:r>
            <a:r>
              <a:rPr lang="en-US" sz="1400" dirty="0">
                <a:latin typeface="Cambria" panose="02040503050406030204" pitchFamily="18" charset="0"/>
                <a:ea typeface="Cambria" panose="02040503050406030204" pitchFamily="18" charset="0"/>
              </a:rPr>
              <a:t>, </a:t>
            </a:r>
            <a:r>
              <a:rPr lang="en-US" sz="1400" dirty="0">
                <a:solidFill>
                  <a:srgbClr val="FEBC20"/>
                </a:solidFill>
                <a:latin typeface="Cambria" panose="02040503050406030204" pitchFamily="18" charset="0"/>
                <a:ea typeface="Cambria" panose="02040503050406030204" pitchFamily="18" charset="0"/>
              </a:rPr>
              <a:t>ESLINT</a:t>
            </a:r>
            <a:r>
              <a:rPr lang="en-US" sz="1400" dirty="0">
                <a:latin typeface="Cambria" panose="02040503050406030204" pitchFamily="18" charset="0"/>
                <a:ea typeface="Cambria" panose="02040503050406030204" pitchFamily="18" charset="0"/>
              </a:rPr>
              <a:t>, </a:t>
            </a:r>
            <a:r>
              <a:rPr lang="en-US" sz="1400" dirty="0">
                <a:solidFill>
                  <a:srgbClr val="FEBC20"/>
                </a:solidFill>
                <a:latin typeface="Cambria" panose="02040503050406030204" pitchFamily="18" charset="0"/>
                <a:ea typeface="Cambria" panose="02040503050406030204" pitchFamily="18" charset="0"/>
              </a:rPr>
              <a:t>BABEL</a:t>
            </a:r>
            <a:r>
              <a:rPr lang="en-US" sz="1400" dirty="0">
                <a:latin typeface="Cambria" panose="02040503050406030204" pitchFamily="18" charset="0"/>
                <a:ea typeface="Cambria" panose="02040503050406030204" pitchFamily="18" charset="0"/>
              </a:rPr>
              <a:t>, and </a:t>
            </a:r>
            <a:r>
              <a:rPr lang="en-US" sz="1400" dirty="0">
                <a:solidFill>
                  <a:srgbClr val="FEBC20"/>
                </a:solidFill>
                <a:latin typeface="Cambria" panose="02040503050406030204" pitchFamily="18" charset="0"/>
                <a:ea typeface="Cambria" panose="02040503050406030204" pitchFamily="18" charset="0"/>
              </a:rPr>
              <a:t>VS Live Share</a:t>
            </a:r>
            <a:r>
              <a:rPr lang="en-US" sz="1400" dirty="0">
                <a:latin typeface="Cambria" panose="02040503050406030204" pitchFamily="18" charset="0"/>
                <a:ea typeface="Cambria" panose="02040503050406030204" pitchFamily="18" charset="0"/>
              </a:rPr>
              <a:t> extensions. The </a:t>
            </a:r>
            <a:r>
              <a:rPr lang="en-US" sz="1400" dirty="0" err="1">
                <a:solidFill>
                  <a:srgbClr val="FEBC20"/>
                </a:solidFill>
                <a:latin typeface="Cambria" panose="02040503050406030204" pitchFamily="18" charset="0"/>
                <a:ea typeface="Cambria" panose="02040503050406030204" pitchFamily="18" charset="0"/>
              </a:rPr>
              <a:t>Zhs</a:t>
            </a:r>
            <a:r>
              <a:rPr lang="en-US" sz="1400" dirty="0">
                <a:solidFill>
                  <a:srgbClr val="FEBC20"/>
                </a:solidFill>
                <a:latin typeface="Cambria" panose="02040503050406030204" pitchFamily="18" charset="0"/>
                <a:ea typeface="Cambria" panose="02040503050406030204" pitchFamily="18" charset="0"/>
              </a:rPr>
              <a:t> Unix shell</a:t>
            </a:r>
            <a:r>
              <a:rPr lang="en-US" sz="1400" dirty="0">
                <a:latin typeface="Cambria" panose="02040503050406030204" pitchFamily="18" charset="0"/>
                <a:ea typeface="Cambria" panose="02040503050406030204" pitchFamily="18" charset="0"/>
              </a:rPr>
              <a:t> will allow for shell scripting to connect with </a:t>
            </a:r>
            <a:r>
              <a:rPr lang="en-US" sz="1400" dirty="0">
                <a:solidFill>
                  <a:srgbClr val="FEBC20"/>
                </a:solidFill>
                <a:latin typeface="Cambria" panose="02040503050406030204" pitchFamily="18" charset="0"/>
                <a:ea typeface="Cambria" panose="02040503050406030204" pitchFamily="18" charset="0"/>
              </a:rPr>
              <a:t>Firebase CLI</a:t>
            </a:r>
            <a:r>
              <a:rPr lang="en-US" sz="1400" dirty="0">
                <a:latin typeface="Cambria" panose="02040503050406030204" pitchFamily="18" charset="0"/>
                <a:ea typeface="Cambria" panose="02040503050406030204" pitchFamily="18" charset="0"/>
              </a:rPr>
              <a:t>.</a:t>
            </a:r>
          </a:p>
          <a:p>
            <a:pPr>
              <a:buFont typeface="Wingdings" panose="05000000000000000000" pitchFamily="2" charset="2"/>
              <a:buChar char="q"/>
            </a:pPr>
            <a:r>
              <a:rPr lang="en-US" sz="1400" dirty="0">
                <a:latin typeface="Cambria" panose="02040503050406030204" pitchFamily="18" charset="0"/>
                <a:ea typeface="Cambria" panose="02040503050406030204" pitchFamily="18" charset="0"/>
              </a:rPr>
              <a:t>The </a:t>
            </a:r>
            <a:r>
              <a:rPr lang="en-US" sz="1400" dirty="0">
                <a:solidFill>
                  <a:srgbClr val="FEBC20"/>
                </a:solidFill>
                <a:latin typeface="Cambria" panose="02040503050406030204" pitchFamily="18" charset="0"/>
                <a:ea typeface="Cambria" panose="02040503050406030204" pitchFamily="18" charset="0"/>
              </a:rPr>
              <a:t>Firebase Local Emulator Suite</a:t>
            </a:r>
            <a:r>
              <a:rPr lang="en-US" sz="1400" dirty="0">
                <a:latin typeface="Cambria" panose="02040503050406030204" pitchFamily="18" charset="0"/>
                <a:ea typeface="Cambria" panose="02040503050406030204" pitchFamily="18" charset="0"/>
              </a:rPr>
              <a:t> and </a:t>
            </a:r>
            <a:r>
              <a:rPr lang="en-US" sz="1400" dirty="0">
                <a:solidFill>
                  <a:srgbClr val="FEBC20"/>
                </a:solidFill>
                <a:latin typeface="Cambria" panose="02040503050406030204" pitchFamily="18" charset="0"/>
                <a:ea typeface="Cambria" panose="02040503050406030204" pitchFamily="18" charset="0"/>
              </a:rPr>
              <a:t>Firebase CLI </a:t>
            </a:r>
            <a:r>
              <a:rPr lang="en-US" sz="1400" dirty="0">
                <a:latin typeface="Cambria" panose="02040503050406030204" pitchFamily="18" charset="0"/>
                <a:ea typeface="Cambria" panose="02040503050406030204" pitchFamily="18" charset="0"/>
              </a:rPr>
              <a:t>will be utilized. </a:t>
            </a:r>
            <a:r>
              <a:rPr lang="en-US" sz="1400" dirty="0">
                <a:solidFill>
                  <a:srgbClr val="FEBC20"/>
                </a:solidFill>
                <a:latin typeface="Cambria" panose="02040503050406030204" pitchFamily="18" charset="0"/>
                <a:ea typeface="Cambria" panose="02040503050406030204" pitchFamily="18" charset="0"/>
              </a:rPr>
              <a:t>Firebase CLI </a:t>
            </a:r>
            <a:r>
              <a:rPr lang="en-US" sz="1400" dirty="0">
                <a:latin typeface="Cambria" panose="02040503050406030204" pitchFamily="18" charset="0"/>
                <a:ea typeface="Cambria" panose="02040503050406030204" pitchFamily="18" charset="0"/>
              </a:rPr>
              <a:t>will allow for hosting our project, accessing </a:t>
            </a:r>
            <a:r>
              <a:rPr lang="en-US" sz="1400" dirty="0" err="1">
                <a:solidFill>
                  <a:srgbClr val="FEBC20"/>
                </a:solidFill>
                <a:latin typeface="Cambria" panose="02040503050406030204" pitchFamily="18" charset="0"/>
                <a:ea typeface="Cambria" panose="02040503050406030204" pitchFamily="18" charset="0"/>
              </a:rPr>
              <a:t>Firestore</a:t>
            </a:r>
            <a:r>
              <a:rPr lang="en-US" sz="1400" dirty="0">
                <a:latin typeface="Cambria" panose="02040503050406030204" pitchFamily="18" charset="0"/>
                <a:ea typeface="Cambria" panose="02040503050406030204" pitchFamily="18" charset="0"/>
              </a:rPr>
              <a:t> and </a:t>
            </a:r>
            <a:r>
              <a:rPr lang="en-US" sz="1400" dirty="0">
                <a:solidFill>
                  <a:srgbClr val="FEBC20"/>
                </a:solidFill>
                <a:latin typeface="Cambria" panose="02040503050406030204" pitchFamily="18" charset="0"/>
                <a:ea typeface="Cambria" panose="02040503050406030204" pitchFamily="18" charset="0"/>
              </a:rPr>
              <a:t>Firebase rules </a:t>
            </a:r>
            <a:r>
              <a:rPr lang="en-US" sz="1400" dirty="0">
                <a:latin typeface="Cambria" panose="02040503050406030204" pitchFamily="18" charset="0"/>
                <a:ea typeface="Cambria" panose="02040503050406030204" pitchFamily="18" charset="0"/>
              </a:rPr>
              <a:t>(authentication), and to deploy </a:t>
            </a:r>
            <a:r>
              <a:rPr lang="en-US" sz="1400" dirty="0">
                <a:solidFill>
                  <a:srgbClr val="FEBC20"/>
                </a:solidFill>
                <a:latin typeface="Cambria" panose="02040503050406030204" pitchFamily="18" charset="0"/>
                <a:ea typeface="Cambria" panose="02040503050406030204" pitchFamily="18" charset="0"/>
              </a:rPr>
              <a:t>Firebase Cloud Functions</a:t>
            </a:r>
            <a:r>
              <a:rPr lang="en-US" sz="1400" dirty="0">
                <a:latin typeface="Cambria" panose="02040503050406030204" pitchFamily="18" charset="0"/>
                <a:ea typeface="Cambria" panose="02040503050406030204" pitchFamily="18" charset="0"/>
              </a:rPr>
              <a:t>.</a:t>
            </a:r>
          </a:p>
          <a:p>
            <a:pPr>
              <a:buFont typeface="Wingdings" panose="05000000000000000000" pitchFamily="2" charset="2"/>
              <a:buChar char="q"/>
            </a:pPr>
            <a:r>
              <a:rPr lang="en-US" sz="1400" dirty="0">
                <a:latin typeface="Cambria" panose="02040503050406030204" pitchFamily="18" charset="0"/>
                <a:ea typeface="Cambria" panose="02040503050406030204" pitchFamily="18" charset="0"/>
              </a:rPr>
              <a:t>Version control will be tracked using </a:t>
            </a:r>
            <a:r>
              <a:rPr lang="en-US" sz="1400" dirty="0">
                <a:solidFill>
                  <a:srgbClr val="FEBC20"/>
                </a:solidFill>
                <a:latin typeface="Cambria" panose="02040503050406030204" pitchFamily="18" charset="0"/>
                <a:ea typeface="Cambria" panose="02040503050406030204" pitchFamily="18" charset="0"/>
              </a:rPr>
              <a:t>GIT</a:t>
            </a:r>
            <a:r>
              <a:rPr lang="en-US" sz="1400" dirty="0">
                <a:latin typeface="Cambria" panose="02040503050406030204" pitchFamily="18" charset="0"/>
                <a:ea typeface="Cambria" panose="02040503050406030204" pitchFamily="18" charset="0"/>
              </a:rPr>
              <a:t> and changes will be saved to </a:t>
            </a:r>
            <a:r>
              <a:rPr lang="en-US" sz="1400" dirty="0">
                <a:solidFill>
                  <a:srgbClr val="FEBC20"/>
                </a:solidFill>
                <a:latin typeface="Cambria" panose="02040503050406030204" pitchFamily="18" charset="0"/>
                <a:ea typeface="Cambria" panose="02040503050406030204" pitchFamily="18" charset="0"/>
                <a:hlinkClick r:id="rId2"/>
              </a:rPr>
              <a:t>GitHub</a:t>
            </a:r>
            <a:r>
              <a:rPr lang="en-US" sz="1400" dirty="0">
                <a:latin typeface="Cambria" panose="02040503050406030204" pitchFamily="18" charset="0"/>
                <a:ea typeface="Cambria" panose="02040503050406030204" pitchFamily="18" charset="0"/>
              </a:rPr>
              <a:t>. </a:t>
            </a:r>
          </a:p>
          <a:p>
            <a:pPr>
              <a:buFont typeface="Wingdings" panose="05000000000000000000" pitchFamily="2" charset="2"/>
              <a:buChar char="q"/>
            </a:pPr>
            <a:r>
              <a:rPr lang="en-US" sz="1400" dirty="0">
                <a:solidFill>
                  <a:srgbClr val="FEBC20"/>
                </a:solidFill>
                <a:latin typeface="Cambria" panose="02040503050406030204" pitchFamily="18" charset="0"/>
                <a:ea typeface="Cambria" panose="02040503050406030204" pitchFamily="18" charset="0"/>
              </a:rPr>
              <a:t>Jira</a:t>
            </a:r>
            <a:r>
              <a:rPr lang="en-US" sz="1400" dirty="0">
                <a:latin typeface="Cambria" panose="02040503050406030204" pitchFamily="18" charset="0"/>
                <a:ea typeface="Cambria" panose="02040503050406030204" pitchFamily="18" charset="0"/>
              </a:rPr>
              <a:t> will be used for issue tracking.</a:t>
            </a:r>
          </a:p>
          <a:p>
            <a:pPr marL="0" indent="0">
              <a:buNone/>
            </a:pPr>
            <a:r>
              <a:rPr lang="en-US" sz="1600" b="1" dirty="0">
                <a:solidFill>
                  <a:schemeClr val="accent1">
                    <a:lumMod val="50000"/>
                  </a:schemeClr>
                </a:solidFill>
                <a:latin typeface="Cambria" panose="02040503050406030204" pitchFamily="18" charset="0"/>
                <a:ea typeface="Cambria" panose="02040503050406030204" pitchFamily="18" charset="0"/>
              </a:rPr>
              <a:t>Programming Languages</a:t>
            </a:r>
          </a:p>
          <a:p>
            <a:pPr>
              <a:buFont typeface="Wingdings" panose="05000000000000000000" pitchFamily="2" charset="2"/>
              <a:buChar char="q"/>
            </a:pPr>
            <a:r>
              <a:rPr lang="en-US" sz="1400" dirty="0">
                <a:latin typeface="Cambria" panose="02040503050406030204" pitchFamily="18" charset="0"/>
                <a:ea typeface="Cambria" panose="02040503050406030204" pitchFamily="18" charset="0"/>
              </a:rPr>
              <a:t>Our application will also be developed in the </a:t>
            </a:r>
            <a:r>
              <a:rPr lang="en-US" sz="1400" dirty="0">
                <a:solidFill>
                  <a:srgbClr val="FEBC20"/>
                </a:solidFill>
                <a:latin typeface="Cambria" panose="02040503050406030204" pitchFamily="18" charset="0"/>
                <a:ea typeface="Cambria" panose="02040503050406030204" pitchFamily="18" charset="0"/>
              </a:rPr>
              <a:t>HTML/CSS, JavaScript, Node.js </a:t>
            </a:r>
            <a:r>
              <a:rPr lang="en-US" sz="1400" dirty="0">
                <a:latin typeface="Cambria" panose="02040503050406030204" pitchFamily="18" charset="0"/>
                <a:ea typeface="Cambria" panose="02040503050406030204" pitchFamily="18" charset="0"/>
              </a:rPr>
              <a:t>and </a:t>
            </a:r>
            <a:r>
              <a:rPr lang="en-US" sz="1400" dirty="0" err="1">
                <a:solidFill>
                  <a:srgbClr val="FEBC20"/>
                </a:solidFill>
                <a:latin typeface="Cambria" panose="02040503050406030204" pitchFamily="18" charset="0"/>
                <a:ea typeface="Cambria" panose="02040503050406030204" pitchFamily="18" charset="0"/>
              </a:rPr>
              <a:t>Vue.js</a:t>
            </a:r>
            <a:r>
              <a:rPr lang="en-US" sz="1400" dirty="0">
                <a:solidFill>
                  <a:srgbClr val="FEBC20"/>
                </a:solidFill>
                <a:latin typeface="Cambria" panose="02040503050406030204" pitchFamily="18" charset="0"/>
                <a:ea typeface="Cambria" panose="02040503050406030204" pitchFamily="18" charset="0"/>
              </a:rPr>
              <a:t> </a:t>
            </a:r>
            <a:r>
              <a:rPr lang="en-US" sz="1400" dirty="0">
                <a:latin typeface="Cambria" panose="02040503050406030204" pitchFamily="18" charset="0"/>
                <a:ea typeface="Cambria" panose="02040503050406030204" pitchFamily="18" charset="0"/>
              </a:rPr>
              <a:t>environments in combination with </a:t>
            </a:r>
            <a:r>
              <a:rPr lang="en-US" sz="1400" dirty="0" err="1">
                <a:solidFill>
                  <a:srgbClr val="FEBC20"/>
                </a:solidFill>
                <a:latin typeface="Cambria" panose="02040503050406030204" pitchFamily="18" charset="0"/>
                <a:ea typeface="Cambria" panose="02040503050406030204" pitchFamily="18" charset="0"/>
              </a:rPr>
              <a:t>PostCSS</a:t>
            </a:r>
            <a:r>
              <a:rPr lang="en-US" sz="1400" dirty="0">
                <a:latin typeface="Cambria" panose="02040503050406030204" pitchFamily="18" charset="0"/>
                <a:ea typeface="Cambria" panose="02040503050406030204" pitchFamily="18" charset="0"/>
              </a:rPr>
              <a:t> and </a:t>
            </a:r>
            <a:r>
              <a:rPr lang="en-US" sz="1400" dirty="0" err="1">
                <a:solidFill>
                  <a:srgbClr val="FEBC20"/>
                </a:solidFill>
                <a:latin typeface="Cambria" panose="02040503050406030204" pitchFamily="18" charset="0"/>
                <a:ea typeface="Cambria" panose="02040503050406030204" pitchFamily="18" charset="0"/>
              </a:rPr>
              <a:t>Dialogflow</a:t>
            </a:r>
            <a:r>
              <a:rPr lang="en-US" sz="1400" dirty="0">
                <a:latin typeface="Cambria" panose="02040503050406030204" pitchFamily="18" charset="0"/>
                <a:ea typeface="Cambria" panose="02040503050406030204" pitchFamily="18" charset="0"/>
              </a:rPr>
              <a:t> to develop our chatbot AI</a:t>
            </a:r>
            <a:r>
              <a:rPr lang="en-US" sz="1200" dirty="0">
                <a:latin typeface="Cambria" panose="02040503050406030204" pitchFamily="18" charset="0"/>
                <a:ea typeface="Cambria" panose="02040503050406030204" pitchFamily="18" charset="0"/>
              </a:rPr>
              <a:t>.</a:t>
            </a:r>
          </a:p>
        </p:txBody>
      </p:sp>
      <p:sp>
        <p:nvSpPr>
          <p:cNvPr id="4" name="Slide Number Placeholder 3">
            <a:extLst>
              <a:ext uri="{FF2B5EF4-FFF2-40B4-BE49-F238E27FC236}">
                <a16:creationId xmlns:a16="http://schemas.microsoft.com/office/drawing/2014/main" id="{04691D40-FC18-4CF0-9CC8-DF12CF9F1ADD}"/>
              </a:ext>
            </a:extLst>
          </p:cNvPr>
          <p:cNvSpPr>
            <a:spLocks noGrp="1"/>
          </p:cNvSpPr>
          <p:nvPr>
            <p:ph type="sldNum" sz="quarter" idx="12"/>
          </p:nvPr>
        </p:nvSpPr>
        <p:spPr/>
        <p:txBody>
          <a:bodyPr/>
          <a:lstStyle/>
          <a:p>
            <a:fld id="{D57F1E4F-1CFF-5643-939E-217C01CDF565}" type="slidenum">
              <a:rPr lang="en-US" smtClean="0"/>
              <a:pPr/>
              <a:t>19</a:t>
            </a:fld>
            <a:endParaRPr lang="en-US"/>
          </a:p>
        </p:txBody>
      </p:sp>
      <p:pic>
        <p:nvPicPr>
          <p:cNvPr id="6" name="Graphic 5" descr="Gears with solid fill">
            <a:extLst>
              <a:ext uri="{FF2B5EF4-FFF2-40B4-BE49-F238E27FC236}">
                <a16:creationId xmlns:a16="http://schemas.microsoft.com/office/drawing/2014/main" id="{03DEDD2C-7B58-4488-AB0A-3AF08450A6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5085" y="366612"/>
            <a:ext cx="914400" cy="914400"/>
          </a:xfrm>
          <a:prstGeom prst="rect">
            <a:avLst/>
          </a:prstGeom>
        </p:spPr>
      </p:pic>
    </p:spTree>
    <p:extLst>
      <p:ext uri="{BB962C8B-B14F-4D97-AF65-F5344CB8AC3E}">
        <p14:creationId xmlns:p14="http://schemas.microsoft.com/office/powerpoint/2010/main" val="28562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F0BF8-DEC1-4E93-B9CA-50F2A8CE6847}"/>
              </a:ext>
            </a:extLst>
          </p:cNvPr>
          <p:cNvSpPr>
            <a:spLocks noGrp="1"/>
          </p:cNvSpPr>
          <p:nvPr>
            <p:ph type="title"/>
          </p:nvPr>
        </p:nvSpPr>
        <p:spPr>
          <a:xfrm>
            <a:off x="506808" y="285005"/>
            <a:ext cx="6447500" cy="972457"/>
          </a:xfrm>
        </p:spPr>
        <p:txBody>
          <a:bodyPr>
            <a:normAutofit fontScale="90000"/>
          </a:bodyPr>
          <a:lstStyle/>
          <a:p>
            <a:r>
              <a:rPr lang="en-US" sz="4400">
                <a:solidFill>
                  <a:srgbClr val="FEBC20"/>
                </a:solidFill>
                <a:latin typeface="Calibri" panose="020F0502020204030204" pitchFamily="34" charset="0"/>
                <a:cs typeface="Calibri" panose="020F0502020204030204" pitchFamily="34" charset="0"/>
              </a:rPr>
              <a:t> </a:t>
            </a:r>
            <a:r>
              <a:rPr lang="en-US" sz="5300">
                <a:solidFill>
                  <a:srgbClr val="FEBC20"/>
                </a:solidFill>
                <a:latin typeface="Cambria" panose="02040503050406030204" pitchFamily="18" charset="0"/>
                <a:ea typeface="Cambria" panose="02040503050406030204" pitchFamily="18" charset="0"/>
                <a:cs typeface="Calibri" panose="020F0502020204030204" pitchFamily="34" charset="0"/>
              </a:rPr>
              <a:t>Problem &amp; Motivation</a:t>
            </a:r>
            <a:endParaRPr lang="en-CA" sz="4400">
              <a:solidFill>
                <a:srgbClr val="FEBC20"/>
              </a:solidFill>
              <a:latin typeface="Cambria" panose="02040503050406030204" pitchFamily="18" charset="0"/>
              <a:ea typeface="Cambria" panose="02040503050406030204" pitchFamily="18" charset="0"/>
              <a:cs typeface="Calibri" panose="020F0502020204030204" pitchFamily="34" charset="0"/>
            </a:endParaRPr>
          </a:p>
        </p:txBody>
      </p:sp>
      <p:sp>
        <p:nvSpPr>
          <p:cNvPr id="4" name="Content Placeholder 3">
            <a:extLst>
              <a:ext uri="{FF2B5EF4-FFF2-40B4-BE49-F238E27FC236}">
                <a16:creationId xmlns:a16="http://schemas.microsoft.com/office/drawing/2014/main" id="{0ABFC93C-E021-4007-9A66-942AF8D1AA95}"/>
              </a:ext>
            </a:extLst>
          </p:cNvPr>
          <p:cNvSpPr>
            <a:spLocks noGrp="1"/>
          </p:cNvSpPr>
          <p:nvPr>
            <p:ph sz="half" idx="2"/>
          </p:nvPr>
        </p:nvSpPr>
        <p:spPr>
          <a:xfrm>
            <a:off x="506808" y="1257462"/>
            <a:ext cx="3139213" cy="3273559"/>
          </a:xfrm>
          <a:ln>
            <a:solidFill>
              <a:schemeClr val="accent2">
                <a:lumMod val="75000"/>
              </a:schemeClr>
            </a:solidFill>
          </a:ln>
        </p:spPr>
        <p:txBody>
          <a:bodyPr>
            <a:normAutofit/>
          </a:bodyPr>
          <a:lstStyle/>
          <a:p>
            <a:pPr marL="0" indent="0" algn="just">
              <a:buNone/>
            </a:pPr>
            <a:r>
              <a:rPr lang="en-US" sz="1300">
                <a:latin typeface="Cambria" panose="02040503050406030204" pitchFamily="18" charset="0"/>
                <a:ea typeface="Cambria" panose="02040503050406030204" pitchFamily="18" charset="0"/>
                <a:cs typeface="Calibri" panose="020F0502020204030204" pitchFamily="34" charset="0"/>
              </a:rPr>
              <a:t>During the COVID-19 pandemic, the University of Regina transitioned to online learning for most students which resulted in communication bottlenecks.</a:t>
            </a:r>
          </a:p>
          <a:p>
            <a:pPr algn="just">
              <a:buFont typeface="Wingdings" panose="05000000000000000000" pitchFamily="2" charset="2"/>
              <a:buChar char="q"/>
            </a:pPr>
            <a:r>
              <a:rPr lang="en-CA" sz="1300">
                <a:latin typeface="Cambria" panose="02040503050406030204" pitchFamily="18" charset="0"/>
                <a:ea typeface="Cambria" panose="02040503050406030204" pitchFamily="18" charset="0"/>
                <a:cs typeface="Calibri" panose="020F0502020204030204" pitchFamily="34" charset="0"/>
              </a:rPr>
              <a:t>Students were unable to meet employees in person during the work-from-home phase.</a:t>
            </a:r>
          </a:p>
          <a:p>
            <a:pPr algn="just">
              <a:buFont typeface="Wingdings" panose="05000000000000000000" pitchFamily="2" charset="2"/>
              <a:buChar char="q"/>
            </a:pPr>
            <a:r>
              <a:rPr lang="en-CA" sz="1300">
                <a:latin typeface="Cambria" panose="02040503050406030204" pitchFamily="18" charset="0"/>
                <a:ea typeface="Cambria" panose="02040503050406030204" pitchFamily="18" charset="0"/>
                <a:cs typeface="Calibri" panose="020F0502020204030204" pitchFamily="34" charset="0"/>
              </a:rPr>
              <a:t>Voicemail was often full and unable to accept new messages.</a:t>
            </a:r>
          </a:p>
          <a:p>
            <a:pPr algn="just">
              <a:buFont typeface="Wingdings" panose="05000000000000000000" pitchFamily="2" charset="2"/>
              <a:buChar char="q"/>
            </a:pPr>
            <a:r>
              <a:rPr lang="en-CA" sz="1300">
                <a:latin typeface="Cambria" panose="02040503050406030204" pitchFamily="18" charset="0"/>
                <a:ea typeface="Cambria" panose="02040503050406030204" pitchFamily="18" charset="0"/>
                <a:cs typeface="Calibri" panose="020F0502020204030204" pitchFamily="34" charset="0"/>
              </a:rPr>
              <a:t>Consequently, emails were used even though they were not the most efficient and effective means of communication.</a:t>
            </a:r>
          </a:p>
        </p:txBody>
      </p:sp>
      <p:sp>
        <p:nvSpPr>
          <p:cNvPr id="6" name="Content Placeholder 5">
            <a:extLst>
              <a:ext uri="{FF2B5EF4-FFF2-40B4-BE49-F238E27FC236}">
                <a16:creationId xmlns:a16="http://schemas.microsoft.com/office/drawing/2014/main" id="{E964AC3A-83CD-4D66-96F8-1AEC59FFD077}"/>
              </a:ext>
            </a:extLst>
          </p:cNvPr>
          <p:cNvSpPr>
            <a:spLocks noGrp="1"/>
          </p:cNvSpPr>
          <p:nvPr>
            <p:ph sz="quarter" idx="4"/>
          </p:nvPr>
        </p:nvSpPr>
        <p:spPr>
          <a:xfrm>
            <a:off x="3896116" y="1257462"/>
            <a:ext cx="3139213" cy="3273559"/>
          </a:xfrm>
          <a:ln>
            <a:solidFill>
              <a:schemeClr val="accent2">
                <a:lumMod val="75000"/>
              </a:schemeClr>
            </a:solidFill>
          </a:ln>
        </p:spPr>
        <p:txBody>
          <a:bodyPr vert="horz" lIns="91440" tIns="45720" rIns="91440" bIns="45720" rtlCol="0">
            <a:normAutofit/>
          </a:bodyPr>
          <a:lstStyle/>
          <a:p>
            <a:pPr marL="0" indent="0" algn="just">
              <a:buNone/>
            </a:pPr>
            <a:r>
              <a:rPr lang="en-US" sz="1300">
                <a:latin typeface="Cambria" panose="02040503050406030204" pitchFamily="18" charset="0"/>
                <a:ea typeface="Cambria" panose="02040503050406030204" pitchFamily="18" charset="0"/>
                <a:cs typeface="Calibri" panose="020F0502020204030204" pitchFamily="34" charset="0"/>
              </a:rPr>
              <a:t>To address the communication problems, and reduce frustration experienced by both employees and students, we designed UR QnA as a potential solution.</a:t>
            </a:r>
          </a:p>
          <a:p>
            <a:pPr marL="0" indent="0" algn="just">
              <a:buNone/>
            </a:pPr>
            <a:r>
              <a:rPr lang="en-US" sz="1300">
                <a:latin typeface="Cambria" panose="02040503050406030204" pitchFamily="18" charset="0"/>
                <a:ea typeface="Cambria" panose="02040503050406030204" pitchFamily="18" charset="0"/>
                <a:cs typeface="Calibri" panose="020F0502020204030204" pitchFamily="34" charset="0"/>
              </a:rPr>
              <a:t>COVID-19 pandemic took the University of Regina by surprise. UR QnA has been designed to improve communication procedures in an online learning or a hybrid environment.</a:t>
            </a:r>
          </a:p>
          <a:p>
            <a:pPr marL="0" indent="0" algn="just">
              <a:buNone/>
            </a:pPr>
            <a:r>
              <a:rPr lang="en-CA" sz="1300">
                <a:latin typeface="Cambria" panose="02040503050406030204" pitchFamily="18" charset="0"/>
                <a:ea typeface="Cambria" panose="02040503050406030204" pitchFamily="18" charset="0"/>
                <a:cs typeface="Calibri" panose="020F0502020204030204" pitchFamily="34" charset="0"/>
              </a:rPr>
              <a:t>It has been developed to be a long-term solution which can be used even when the University operates in-person at pre-pandemic level.</a:t>
            </a:r>
            <a:endParaRPr lang="en-US" sz="1300">
              <a:latin typeface="Cambria" panose="02040503050406030204" pitchFamily="18" charset="0"/>
              <a:ea typeface="Cambria" panose="02040503050406030204" pitchFamily="18" charset="0"/>
              <a:cs typeface="Calibri" panose="020F0502020204030204" pitchFamily="34" charset="0"/>
            </a:endParaRPr>
          </a:p>
        </p:txBody>
      </p:sp>
      <p:sp>
        <p:nvSpPr>
          <p:cNvPr id="7" name="Slide Number Placeholder 6">
            <a:extLst>
              <a:ext uri="{FF2B5EF4-FFF2-40B4-BE49-F238E27FC236}">
                <a16:creationId xmlns:a16="http://schemas.microsoft.com/office/drawing/2014/main" id="{EE61E697-BC55-41EC-8775-3D414B90A124}"/>
              </a:ext>
            </a:extLst>
          </p:cNvPr>
          <p:cNvSpPr>
            <a:spLocks noGrp="1"/>
          </p:cNvSpPr>
          <p:nvPr>
            <p:ph type="sldNum" sz="quarter" idx="12"/>
          </p:nvPr>
        </p:nvSpPr>
        <p:spPr/>
        <p:txBody>
          <a:bodyPr/>
          <a:lstStyle/>
          <a:p>
            <a:fld id="{D57F1E4F-1CFF-5643-939E-217C01CDF565}" type="slidenum">
              <a:rPr lang="en-US" sz="1800" smtClean="0">
                <a:solidFill>
                  <a:schemeClr val="tx1"/>
                </a:solidFill>
              </a:rPr>
              <a:pPr/>
              <a:t>2</a:t>
            </a:fld>
            <a:endParaRPr lang="en-US" sz="1800">
              <a:solidFill>
                <a:schemeClr val="tx1"/>
              </a:solidFill>
            </a:endParaRPr>
          </a:p>
        </p:txBody>
      </p:sp>
    </p:spTree>
    <p:extLst>
      <p:ext uri="{BB962C8B-B14F-4D97-AF65-F5344CB8AC3E}">
        <p14:creationId xmlns:p14="http://schemas.microsoft.com/office/powerpoint/2010/main" val="190258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A28E-E6BB-4706-A883-A6AC507611E8}"/>
              </a:ext>
            </a:extLst>
          </p:cNvPr>
          <p:cNvSpPr>
            <a:spLocks noGrp="1"/>
          </p:cNvSpPr>
          <p:nvPr>
            <p:ph type="title"/>
          </p:nvPr>
        </p:nvSpPr>
        <p:spPr>
          <a:xfrm>
            <a:off x="507999" y="283029"/>
            <a:ext cx="6447501" cy="818917"/>
          </a:xfrm>
        </p:spPr>
        <p:txBody>
          <a:bodyPr/>
          <a:lstStyle/>
          <a:p>
            <a:r>
              <a:rPr lang="en-US" sz="4300">
                <a:solidFill>
                  <a:srgbClr val="FEBC20"/>
                </a:solidFill>
                <a:latin typeface="Calibri" panose="020F0502020204030204" pitchFamily="34" charset="0"/>
                <a:cs typeface="Calibri" panose="020F0502020204030204" pitchFamily="34" charset="0"/>
              </a:rPr>
              <a:t>Artificial Intelligence</a:t>
            </a:r>
            <a:endParaRPr lang="en-CA" sz="4300">
              <a:solidFill>
                <a:srgbClr val="FEBC2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4E69387-406E-40C9-96E7-E1B7C257368A}"/>
              </a:ext>
            </a:extLst>
          </p:cNvPr>
          <p:cNvSpPr>
            <a:spLocks noGrp="1"/>
          </p:cNvSpPr>
          <p:nvPr>
            <p:ph idx="1"/>
          </p:nvPr>
        </p:nvSpPr>
        <p:spPr>
          <a:xfrm>
            <a:off x="508000" y="974479"/>
            <a:ext cx="6447501" cy="3877595"/>
          </a:xfrm>
        </p:spPr>
        <p:txBody>
          <a:bodyPr/>
          <a:lstStyle/>
          <a:p>
            <a:pPr marL="0" indent="0">
              <a:buNone/>
            </a:pPr>
            <a:r>
              <a:rPr lang="en-US">
                <a:latin typeface="Cambria" panose="02040503050406030204" pitchFamily="18" charset="0"/>
                <a:ea typeface="Cambria" panose="02040503050406030204" pitchFamily="18" charset="0"/>
              </a:rPr>
              <a:t>Artificial intelligence has been integrated using the </a:t>
            </a:r>
            <a:r>
              <a:rPr lang="en-US">
                <a:solidFill>
                  <a:srgbClr val="FEBC20"/>
                </a:solidFill>
                <a:latin typeface="Cambria" panose="02040503050406030204" pitchFamily="18" charset="0"/>
                <a:ea typeface="Cambria" panose="02040503050406030204" pitchFamily="18" charset="0"/>
                <a:hlinkClick r:id="rId3"/>
              </a:rPr>
              <a:t>Dialogflow Chatbot</a:t>
            </a:r>
            <a:r>
              <a:rPr lang="en-US">
                <a:latin typeface="Cambria" panose="02040503050406030204" pitchFamily="18" charset="0"/>
                <a:ea typeface="Cambria" panose="02040503050406030204" pitchFamily="18" charset="0"/>
              </a:rPr>
              <a:t>. </a:t>
            </a:r>
          </a:p>
          <a:p>
            <a:pPr lvl="1">
              <a:buFont typeface="Wingdings" panose="05000000000000000000" pitchFamily="2" charset="2"/>
              <a:buChar char="q"/>
            </a:pPr>
            <a:r>
              <a:rPr lang="en-US">
                <a:latin typeface="Cambria" panose="02040503050406030204" pitchFamily="18" charset="0"/>
                <a:ea typeface="Cambria" panose="02040503050406030204" pitchFamily="18" charset="0"/>
              </a:rPr>
              <a:t>To allow students to get quick answers, the chatbot has been populated with contents to respond to simple questions and popular FAQs. </a:t>
            </a:r>
          </a:p>
          <a:p>
            <a:pPr lvl="1">
              <a:buFont typeface="Wingdings" panose="05000000000000000000" pitchFamily="2" charset="2"/>
              <a:buChar char="q"/>
            </a:pPr>
            <a:r>
              <a:rPr lang="en-US">
                <a:latin typeface="Cambria" panose="02040503050406030204" pitchFamily="18" charset="0"/>
                <a:ea typeface="Cambria" panose="02040503050406030204" pitchFamily="18" charset="0"/>
              </a:rPr>
              <a:t>If the chatbot is unable to respond to the student’s question, the students would be directed to talk to front desk employee on a one-on-one basis.</a:t>
            </a:r>
          </a:p>
          <a:p>
            <a:pPr lvl="1">
              <a:buFont typeface="Wingdings" panose="05000000000000000000" pitchFamily="2" charset="2"/>
              <a:buChar char="q"/>
            </a:pPr>
            <a:r>
              <a:rPr lang="en-US">
                <a:latin typeface="Cambria" panose="02040503050406030204" pitchFamily="18" charset="0"/>
                <a:ea typeface="Cambria" panose="02040503050406030204" pitchFamily="18" charset="0"/>
              </a:rPr>
              <a:t>The chatbot uses </a:t>
            </a:r>
            <a:r>
              <a:rPr lang="en-US">
                <a:solidFill>
                  <a:srgbClr val="FFC000"/>
                </a:solidFill>
                <a:latin typeface="Cambria" panose="02040503050406030204" pitchFamily="18" charset="0"/>
                <a:ea typeface="Cambria" panose="02040503050406030204" pitchFamily="18" charset="0"/>
              </a:rPr>
              <a:t>Natural Language Processing</a:t>
            </a:r>
            <a:r>
              <a:rPr lang="en-US">
                <a:latin typeface="Cambria" panose="02040503050406030204" pitchFamily="18" charset="0"/>
                <a:ea typeface="Cambria" panose="02040503050406030204" pitchFamily="18" charset="0"/>
              </a:rPr>
              <a:t> to understand what the student is asking using the phrases with which we trained the chatbot.</a:t>
            </a:r>
            <a:endParaRPr lang="en-CA">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5EB90DE9-0788-4CE3-8DBB-3E9CA922A0B9}"/>
              </a:ext>
            </a:extLst>
          </p:cNvPr>
          <p:cNvSpPr>
            <a:spLocks noGrp="1"/>
          </p:cNvSpPr>
          <p:nvPr>
            <p:ph type="sldNum" sz="quarter" idx="12"/>
          </p:nvPr>
        </p:nvSpPr>
        <p:spPr/>
        <p:txBody>
          <a:bodyPr/>
          <a:lstStyle/>
          <a:p>
            <a:fld id="{D57F1E4F-1CFF-5643-939E-217C01CDF565}" type="slidenum">
              <a:rPr lang="en-US" smtClean="0"/>
              <a:pPr/>
              <a:t>20</a:t>
            </a:fld>
            <a:endParaRPr lang="en-US"/>
          </a:p>
        </p:txBody>
      </p:sp>
      <p:pic>
        <p:nvPicPr>
          <p:cNvPr id="6" name="Graphic 5" descr="Chat bubble with solid fill">
            <a:extLst>
              <a:ext uri="{FF2B5EF4-FFF2-40B4-BE49-F238E27FC236}">
                <a16:creationId xmlns:a16="http://schemas.microsoft.com/office/drawing/2014/main" id="{C0F6F295-C35E-49F1-B933-B7FADB2913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0514" y="630232"/>
            <a:ext cx="914400" cy="914400"/>
          </a:xfrm>
          <a:prstGeom prst="rect">
            <a:avLst/>
          </a:prstGeom>
        </p:spPr>
      </p:pic>
      <p:pic>
        <p:nvPicPr>
          <p:cNvPr id="8" name="Graphic 7" descr="Chat bubble with solid fill">
            <a:extLst>
              <a:ext uri="{FF2B5EF4-FFF2-40B4-BE49-F238E27FC236}">
                <a16:creationId xmlns:a16="http://schemas.microsoft.com/office/drawing/2014/main" id="{375A5A54-1106-4CB1-88F1-9800A94C25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87846" y="91843"/>
            <a:ext cx="914400" cy="914400"/>
          </a:xfrm>
          <a:prstGeom prst="rect">
            <a:avLst/>
          </a:prstGeom>
        </p:spPr>
      </p:pic>
      <p:pic>
        <p:nvPicPr>
          <p:cNvPr id="9" name="Graphic 8" descr="Chat bubble with solid fill">
            <a:extLst>
              <a:ext uri="{FF2B5EF4-FFF2-40B4-BE49-F238E27FC236}">
                <a16:creationId xmlns:a16="http://schemas.microsoft.com/office/drawing/2014/main" id="{6BE50666-AB0D-4C4A-B938-C8757B9575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45903" y="879695"/>
            <a:ext cx="1151165" cy="1151165"/>
          </a:xfrm>
          <a:prstGeom prst="rect">
            <a:avLst/>
          </a:prstGeom>
        </p:spPr>
      </p:pic>
      <p:pic>
        <p:nvPicPr>
          <p:cNvPr id="11" name="Graphic 10" descr="School boy with solid fill">
            <a:extLst>
              <a:ext uri="{FF2B5EF4-FFF2-40B4-BE49-F238E27FC236}">
                <a16:creationId xmlns:a16="http://schemas.microsoft.com/office/drawing/2014/main" id="{A80EF8F9-E8D6-4118-91CE-11C3E83D68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33636" y="3392644"/>
            <a:ext cx="914400" cy="914400"/>
          </a:xfrm>
          <a:prstGeom prst="rect">
            <a:avLst/>
          </a:prstGeom>
        </p:spPr>
      </p:pic>
      <p:sp>
        <p:nvSpPr>
          <p:cNvPr id="12" name="TextBox 11">
            <a:extLst>
              <a:ext uri="{FF2B5EF4-FFF2-40B4-BE49-F238E27FC236}">
                <a16:creationId xmlns:a16="http://schemas.microsoft.com/office/drawing/2014/main" id="{F65C6689-F559-4252-8E61-7B9D10777CB3}"/>
              </a:ext>
            </a:extLst>
          </p:cNvPr>
          <p:cNvSpPr txBox="1"/>
          <p:nvPr/>
        </p:nvSpPr>
        <p:spPr>
          <a:xfrm>
            <a:off x="1251600" y="3039694"/>
            <a:ext cx="1545168" cy="461665"/>
          </a:xfrm>
          <a:prstGeom prst="rect">
            <a:avLst/>
          </a:prstGeom>
          <a:noFill/>
        </p:spPr>
        <p:txBody>
          <a:bodyPr wrap="none" rtlCol="0">
            <a:spAutoFit/>
          </a:bodyPr>
          <a:lstStyle/>
          <a:p>
            <a:pPr algn="ctr"/>
            <a:r>
              <a:rPr lang="en-US" sz="1200" b="1">
                <a:solidFill>
                  <a:srgbClr val="663300"/>
                </a:solidFill>
                <a:latin typeface="Calibri" panose="020F0502020204030204" pitchFamily="34" charset="0"/>
                <a:cs typeface="Calibri" panose="020F0502020204030204" pitchFamily="34" charset="0"/>
              </a:rPr>
              <a:t>1. Student Utterance </a:t>
            </a:r>
          </a:p>
          <a:p>
            <a:pPr algn="ctr"/>
            <a:r>
              <a:rPr lang="en-US" sz="1200" b="1">
                <a:solidFill>
                  <a:srgbClr val="663300"/>
                </a:solidFill>
                <a:latin typeface="Calibri" panose="020F0502020204030204" pitchFamily="34" charset="0"/>
                <a:cs typeface="Calibri" panose="020F0502020204030204" pitchFamily="34" charset="0"/>
              </a:rPr>
              <a:t>by asking question</a:t>
            </a:r>
            <a:endParaRPr lang="en-CA" sz="1200" b="1">
              <a:solidFill>
                <a:srgbClr val="663300"/>
              </a:solidFill>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D4E84A5F-13B5-4BC4-A163-EBC9617B06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94350" y="3501359"/>
            <a:ext cx="494548" cy="6808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0A62904-A4ED-41A8-8E6A-417F678BE52A}"/>
              </a:ext>
            </a:extLst>
          </p:cNvPr>
          <p:cNvSpPr txBox="1"/>
          <p:nvPr/>
        </p:nvSpPr>
        <p:spPr>
          <a:xfrm>
            <a:off x="3264237" y="3039694"/>
            <a:ext cx="1754775" cy="461665"/>
          </a:xfrm>
          <a:prstGeom prst="rect">
            <a:avLst/>
          </a:prstGeom>
          <a:noFill/>
        </p:spPr>
        <p:txBody>
          <a:bodyPr wrap="none" rtlCol="0">
            <a:spAutoFit/>
          </a:bodyPr>
          <a:lstStyle/>
          <a:p>
            <a:pPr algn="ctr"/>
            <a:r>
              <a:rPr lang="en-US" sz="1200" b="1">
                <a:solidFill>
                  <a:srgbClr val="663300"/>
                </a:solidFill>
                <a:latin typeface="Calibri" panose="020F0502020204030204" pitchFamily="34" charset="0"/>
                <a:cs typeface="Calibri" panose="020F0502020204030204" pitchFamily="34" charset="0"/>
              </a:rPr>
              <a:t>2. Dialog Agent </a:t>
            </a:r>
          </a:p>
          <a:p>
            <a:pPr algn="ctr"/>
            <a:r>
              <a:rPr lang="en-US" sz="1200" b="1">
                <a:solidFill>
                  <a:srgbClr val="663300"/>
                </a:solidFill>
                <a:latin typeface="Calibri" panose="020F0502020204030204" pitchFamily="34" charset="0"/>
                <a:cs typeface="Calibri" panose="020F0502020204030204" pitchFamily="34" charset="0"/>
              </a:rPr>
              <a:t>perform intent matching</a:t>
            </a:r>
          </a:p>
        </p:txBody>
      </p:sp>
      <p:sp>
        <p:nvSpPr>
          <p:cNvPr id="16" name="TextBox 15">
            <a:extLst>
              <a:ext uri="{FF2B5EF4-FFF2-40B4-BE49-F238E27FC236}">
                <a16:creationId xmlns:a16="http://schemas.microsoft.com/office/drawing/2014/main" id="{DF8CE37B-DC46-42B2-ACFF-3E07ACC81EBD}"/>
              </a:ext>
            </a:extLst>
          </p:cNvPr>
          <p:cNvSpPr txBox="1"/>
          <p:nvPr/>
        </p:nvSpPr>
        <p:spPr>
          <a:xfrm>
            <a:off x="4322053" y="3546478"/>
            <a:ext cx="684931" cy="646331"/>
          </a:xfrm>
          <a:prstGeom prst="rect">
            <a:avLst/>
          </a:prstGeom>
          <a:noFill/>
        </p:spPr>
        <p:txBody>
          <a:bodyPr wrap="none" rtlCol="0">
            <a:spAutoFit/>
          </a:bodyPr>
          <a:lstStyle/>
          <a:p>
            <a:pPr algn="ctr"/>
            <a:r>
              <a:rPr lang="en-US" sz="1200">
                <a:solidFill>
                  <a:srgbClr val="FFC000"/>
                </a:solidFill>
                <a:latin typeface="Calibri" panose="020F0502020204030204" pitchFamily="34" charset="0"/>
                <a:cs typeface="Calibri" panose="020F0502020204030204" pitchFamily="34" charset="0"/>
              </a:rPr>
              <a:t>Intent 1</a:t>
            </a:r>
          </a:p>
          <a:p>
            <a:pPr algn="ctr"/>
            <a:r>
              <a:rPr lang="en-US" sz="1200">
                <a:solidFill>
                  <a:srgbClr val="FFC000"/>
                </a:solidFill>
                <a:latin typeface="Calibri" panose="020F0502020204030204" pitchFamily="34" charset="0"/>
                <a:cs typeface="Calibri" panose="020F0502020204030204" pitchFamily="34" charset="0"/>
              </a:rPr>
              <a:t>Intent 2</a:t>
            </a:r>
          </a:p>
          <a:p>
            <a:pPr algn="ctr"/>
            <a:r>
              <a:rPr lang="en-US" sz="1200">
                <a:solidFill>
                  <a:srgbClr val="FFC000"/>
                </a:solidFill>
                <a:latin typeface="Calibri" panose="020F0502020204030204" pitchFamily="34" charset="0"/>
                <a:cs typeface="Calibri" panose="020F0502020204030204" pitchFamily="34" charset="0"/>
              </a:rPr>
              <a:t>Intent 3</a:t>
            </a:r>
          </a:p>
        </p:txBody>
      </p:sp>
      <p:pic>
        <p:nvPicPr>
          <p:cNvPr id="17" name="Graphic 16" descr="Magnifying glass with solid fill">
            <a:extLst>
              <a:ext uri="{FF2B5EF4-FFF2-40B4-BE49-F238E27FC236}">
                <a16:creationId xmlns:a16="http://schemas.microsoft.com/office/drawing/2014/main" id="{03ED60EE-115F-439E-8173-6E1BE1C792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49847" y="3544745"/>
            <a:ext cx="380589" cy="380589"/>
          </a:xfrm>
          <a:prstGeom prst="rect">
            <a:avLst/>
          </a:prstGeom>
        </p:spPr>
      </p:pic>
      <p:graphicFrame>
        <p:nvGraphicFramePr>
          <p:cNvPr id="22" name="Table 22">
            <a:extLst>
              <a:ext uri="{FF2B5EF4-FFF2-40B4-BE49-F238E27FC236}">
                <a16:creationId xmlns:a16="http://schemas.microsoft.com/office/drawing/2014/main" id="{B4A5168E-7AC9-4730-AC50-9C26BCDFA973}"/>
              </a:ext>
            </a:extLst>
          </p:cNvPr>
          <p:cNvGraphicFramePr>
            <a:graphicFrameLocks noGrp="1"/>
          </p:cNvGraphicFramePr>
          <p:nvPr>
            <p:extLst>
              <p:ext uri="{D42A27DB-BD31-4B8C-83A1-F6EECF244321}">
                <p14:modId xmlns:p14="http://schemas.microsoft.com/office/powerpoint/2010/main" val="357497741"/>
              </p:ext>
            </p:extLst>
          </p:nvPr>
        </p:nvGraphicFramePr>
        <p:xfrm>
          <a:off x="5130436" y="3889832"/>
          <a:ext cx="1084545" cy="834423"/>
        </p:xfrm>
        <a:graphic>
          <a:graphicData uri="http://schemas.openxmlformats.org/drawingml/2006/table">
            <a:tbl>
              <a:tblPr firstRow="1" bandRow="1">
                <a:tableStyleId>{5C22544A-7EE6-4342-B048-85BDC9FD1C3A}</a:tableStyleId>
              </a:tblPr>
              <a:tblGrid>
                <a:gridCol w="1084545">
                  <a:extLst>
                    <a:ext uri="{9D8B030D-6E8A-4147-A177-3AD203B41FA5}">
                      <a16:colId xmlns:a16="http://schemas.microsoft.com/office/drawing/2014/main" val="3155642950"/>
                    </a:ext>
                  </a:extLst>
                </a:gridCol>
              </a:tblGrid>
              <a:tr h="212101">
                <a:tc>
                  <a:txBody>
                    <a:bodyPr/>
                    <a:lstStyle/>
                    <a:p>
                      <a:pPr algn="ctr"/>
                      <a:r>
                        <a:rPr lang="en-US" sz="700">
                          <a:solidFill>
                            <a:srgbClr val="663300"/>
                          </a:solidFill>
                        </a:rPr>
                        <a:t>Intent 1</a:t>
                      </a:r>
                      <a:endParaRPr lang="en-CA" sz="700">
                        <a:solidFill>
                          <a:srgbClr val="663300"/>
                        </a:solidFill>
                      </a:endParaRPr>
                    </a:p>
                  </a:txBody>
                  <a:tcPr/>
                </a:tc>
                <a:extLst>
                  <a:ext uri="{0D108BD9-81ED-4DB2-BD59-A6C34878D82A}">
                    <a16:rowId xmlns:a16="http://schemas.microsoft.com/office/drawing/2014/main" val="1712732527"/>
                  </a:ext>
                </a:extLst>
              </a:tr>
              <a:tr h="212101">
                <a:tc>
                  <a:txBody>
                    <a:bodyPr/>
                    <a:lstStyle/>
                    <a:p>
                      <a:r>
                        <a:rPr lang="en-US" sz="700"/>
                        <a:t>Training Phrase</a:t>
                      </a:r>
                      <a:endParaRPr lang="en-CA" sz="700"/>
                    </a:p>
                  </a:txBody>
                  <a:tcPr/>
                </a:tc>
                <a:extLst>
                  <a:ext uri="{0D108BD9-81ED-4DB2-BD59-A6C34878D82A}">
                    <a16:rowId xmlns:a16="http://schemas.microsoft.com/office/drawing/2014/main" val="2436907275"/>
                  </a:ext>
                </a:extLst>
              </a:tr>
              <a:tr h="212101">
                <a:tc>
                  <a:txBody>
                    <a:bodyPr/>
                    <a:lstStyle/>
                    <a:p>
                      <a:r>
                        <a:rPr lang="en-US" sz="700"/>
                        <a:t>Action &amp; Parameters</a:t>
                      </a:r>
                      <a:endParaRPr lang="en-CA" sz="700"/>
                    </a:p>
                  </a:txBody>
                  <a:tcPr/>
                </a:tc>
                <a:extLst>
                  <a:ext uri="{0D108BD9-81ED-4DB2-BD59-A6C34878D82A}">
                    <a16:rowId xmlns:a16="http://schemas.microsoft.com/office/drawing/2014/main" val="386506953"/>
                  </a:ext>
                </a:extLst>
              </a:tr>
              <a:tr h="174039">
                <a:tc>
                  <a:txBody>
                    <a:bodyPr/>
                    <a:lstStyle/>
                    <a:p>
                      <a:r>
                        <a:rPr lang="en-US" sz="700"/>
                        <a:t>Response</a:t>
                      </a:r>
                      <a:endParaRPr lang="en-CA" sz="700"/>
                    </a:p>
                  </a:txBody>
                  <a:tcPr/>
                </a:tc>
                <a:extLst>
                  <a:ext uri="{0D108BD9-81ED-4DB2-BD59-A6C34878D82A}">
                    <a16:rowId xmlns:a16="http://schemas.microsoft.com/office/drawing/2014/main" val="1835753226"/>
                  </a:ext>
                </a:extLst>
              </a:tr>
            </a:tbl>
          </a:graphicData>
        </a:graphic>
      </p:graphicFrame>
      <p:cxnSp>
        <p:nvCxnSpPr>
          <p:cNvPr id="24" name="Straight Arrow Connector 23">
            <a:extLst>
              <a:ext uri="{FF2B5EF4-FFF2-40B4-BE49-F238E27FC236}">
                <a16:creationId xmlns:a16="http://schemas.microsoft.com/office/drawing/2014/main" id="{ACADDBB2-46CA-4F36-AC18-4AE443B43E16}"/>
              </a:ext>
            </a:extLst>
          </p:cNvPr>
          <p:cNvCxnSpPr>
            <a:stCxn id="11" idx="3"/>
            <a:endCxn id="1026" idx="1"/>
          </p:cNvCxnSpPr>
          <p:nvPr/>
        </p:nvCxnSpPr>
        <p:spPr>
          <a:xfrm flipV="1">
            <a:off x="2448036" y="3841763"/>
            <a:ext cx="1446314" cy="8081"/>
          </a:xfrm>
          <a:prstGeom prst="straightConnector1">
            <a:avLst/>
          </a:prstGeom>
          <a:ln>
            <a:solidFill>
              <a:srgbClr val="6633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81B031DB-B753-4D6C-8B1C-791EC7641E7B}"/>
              </a:ext>
            </a:extLst>
          </p:cNvPr>
          <p:cNvCxnSpPr>
            <a:cxnSpLocks/>
          </p:cNvCxnSpPr>
          <p:nvPr/>
        </p:nvCxnSpPr>
        <p:spPr>
          <a:xfrm rot="10800000">
            <a:off x="1990836" y="4247139"/>
            <a:ext cx="3139600" cy="396693"/>
          </a:xfrm>
          <a:prstGeom prst="curvedConnector3">
            <a:avLst>
              <a:gd name="adj1" fmla="val 100159"/>
            </a:avLst>
          </a:prstGeom>
          <a:ln>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44F0424-83BD-4BF1-BB14-5DE108ED38BB}"/>
              </a:ext>
            </a:extLst>
          </p:cNvPr>
          <p:cNvSpPr txBox="1"/>
          <p:nvPr/>
        </p:nvSpPr>
        <p:spPr>
          <a:xfrm>
            <a:off x="2031392" y="4679195"/>
            <a:ext cx="2732800" cy="276999"/>
          </a:xfrm>
          <a:prstGeom prst="rect">
            <a:avLst/>
          </a:prstGeom>
          <a:noFill/>
        </p:spPr>
        <p:txBody>
          <a:bodyPr wrap="none" rtlCol="0">
            <a:spAutoFit/>
          </a:bodyPr>
          <a:lstStyle/>
          <a:p>
            <a:pPr algn="ctr"/>
            <a:r>
              <a:rPr lang="en-US" sz="1200" b="1">
                <a:solidFill>
                  <a:srgbClr val="663300"/>
                </a:solidFill>
                <a:latin typeface="Calibri" panose="020F0502020204030204" pitchFamily="34" charset="0"/>
                <a:cs typeface="Calibri" panose="020F0502020204030204" pitchFamily="34" charset="0"/>
              </a:rPr>
              <a:t>3. A response is provided to the student</a:t>
            </a:r>
          </a:p>
        </p:txBody>
      </p:sp>
    </p:spTree>
    <p:extLst>
      <p:ext uri="{BB962C8B-B14F-4D97-AF65-F5344CB8AC3E}">
        <p14:creationId xmlns:p14="http://schemas.microsoft.com/office/powerpoint/2010/main" val="399142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right)">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A28E-E6BB-4706-A883-A6AC507611E8}"/>
              </a:ext>
            </a:extLst>
          </p:cNvPr>
          <p:cNvSpPr>
            <a:spLocks noGrp="1"/>
          </p:cNvSpPr>
          <p:nvPr>
            <p:ph type="title"/>
          </p:nvPr>
        </p:nvSpPr>
        <p:spPr>
          <a:xfrm>
            <a:off x="507999" y="283029"/>
            <a:ext cx="6447501" cy="818917"/>
          </a:xfrm>
        </p:spPr>
        <p:txBody>
          <a:bodyPr/>
          <a:lstStyle/>
          <a:p>
            <a:r>
              <a:rPr lang="en-US" sz="4300">
                <a:solidFill>
                  <a:srgbClr val="FEBC20"/>
                </a:solidFill>
                <a:latin typeface="Calibri" panose="020F0502020204030204" pitchFamily="34" charset="0"/>
                <a:cs typeface="Calibri" panose="020F0502020204030204" pitchFamily="34" charset="0"/>
              </a:rPr>
              <a:t>Artificial Intelligence</a:t>
            </a:r>
            <a:endParaRPr lang="en-CA" sz="4300">
              <a:solidFill>
                <a:srgbClr val="FEBC2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5EB90DE9-0788-4CE3-8DBB-3E9CA922A0B9}"/>
              </a:ext>
            </a:extLst>
          </p:cNvPr>
          <p:cNvSpPr>
            <a:spLocks noGrp="1"/>
          </p:cNvSpPr>
          <p:nvPr>
            <p:ph type="sldNum" sz="quarter" idx="12"/>
          </p:nvPr>
        </p:nvSpPr>
        <p:spPr/>
        <p:txBody>
          <a:bodyPr/>
          <a:lstStyle/>
          <a:p>
            <a:fld id="{D57F1E4F-1CFF-5643-939E-217C01CDF565}" type="slidenum">
              <a:rPr lang="en-US" smtClean="0"/>
              <a:pPr/>
              <a:t>21</a:t>
            </a:fld>
            <a:endParaRPr lang="en-US"/>
          </a:p>
        </p:txBody>
      </p:sp>
      <p:pic>
        <p:nvPicPr>
          <p:cNvPr id="6" name="Graphic 5" descr="Chat bubble with solid fill">
            <a:extLst>
              <a:ext uri="{FF2B5EF4-FFF2-40B4-BE49-F238E27FC236}">
                <a16:creationId xmlns:a16="http://schemas.microsoft.com/office/drawing/2014/main" id="{C0F6F295-C35E-49F1-B933-B7FADB291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0514" y="630232"/>
            <a:ext cx="914400" cy="914400"/>
          </a:xfrm>
          <a:prstGeom prst="rect">
            <a:avLst/>
          </a:prstGeom>
        </p:spPr>
      </p:pic>
      <p:pic>
        <p:nvPicPr>
          <p:cNvPr id="8" name="Graphic 7" descr="Chat bubble with solid fill">
            <a:extLst>
              <a:ext uri="{FF2B5EF4-FFF2-40B4-BE49-F238E27FC236}">
                <a16:creationId xmlns:a16="http://schemas.microsoft.com/office/drawing/2014/main" id="{375A5A54-1106-4CB1-88F1-9800A94C2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7846" y="91843"/>
            <a:ext cx="914400" cy="914400"/>
          </a:xfrm>
          <a:prstGeom prst="rect">
            <a:avLst/>
          </a:prstGeom>
        </p:spPr>
      </p:pic>
      <p:pic>
        <p:nvPicPr>
          <p:cNvPr id="9" name="Graphic 8" descr="Chat bubble with solid fill">
            <a:extLst>
              <a:ext uri="{FF2B5EF4-FFF2-40B4-BE49-F238E27FC236}">
                <a16:creationId xmlns:a16="http://schemas.microsoft.com/office/drawing/2014/main" id="{6BE50666-AB0D-4C4A-B938-C8757B9575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5903" y="879695"/>
            <a:ext cx="1151165" cy="1151165"/>
          </a:xfrm>
          <a:prstGeom prst="rect">
            <a:avLst/>
          </a:prstGeom>
        </p:spPr>
      </p:pic>
      <p:pic>
        <p:nvPicPr>
          <p:cNvPr id="23" name="Picture 22">
            <a:extLst>
              <a:ext uri="{FF2B5EF4-FFF2-40B4-BE49-F238E27FC236}">
                <a16:creationId xmlns:a16="http://schemas.microsoft.com/office/drawing/2014/main" id="{FFA14AED-C278-4161-8DEF-AB011C944E0C}"/>
              </a:ext>
            </a:extLst>
          </p:cNvPr>
          <p:cNvPicPr>
            <a:picLocks noChangeAspect="1"/>
          </p:cNvPicPr>
          <p:nvPr/>
        </p:nvPicPr>
        <p:blipFill>
          <a:blip r:embed="rId9"/>
          <a:stretch>
            <a:fillRect/>
          </a:stretch>
        </p:blipFill>
        <p:spPr>
          <a:xfrm>
            <a:off x="2896739" y="1039783"/>
            <a:ext cx="2908285" cy="3820688"/>
          </a:xfrm>
          <a:prstGeom prst="rect">
            <a:avLst/>
          </a:prstGeom>
        </p:spPr>
      </p:pic>
    </p:spTree>
    <p:extLst>
      <p:ext uri="{BB962C8B-B14F-4D97-AF65-F5344CB8AC3E}">
        <p14:creationId xmlns:p14="http://schemas.microsoft.com/office/powerpoint/2010/main" val="1415550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5F52-182A-4F16-90CE-A7F19B337B1B}"/>
              </a:ext>
            </a:extLst>
          </p:cNvPr>
          <p:cNvSpPr>
            <a:spLocks noGrp="1"/>
          </p:cNvSpPr>
          <p:nvPr>
            <p:ph type="title"/>
          </p:nvPr>
        </p:nvSpPr>
        <p:spPr/>
        <p:txBody>
          <a:bodyPr/>
          <a:lstStyle/>
          <a:p>
            <a:r>
              <a:rPr lang="en-US" sz="4300">
                <a:solidFill>
                  <a:srgbClr val="FEBC20"/>
                </a:solidFill>
                <a:latin typeface="Calibri" panose="020F0502020204030204" pitchFamily="34" charset="0"/>
                <a:cs typeface="Calibri" panose="020F0502020204030204" pitchFamily="34" charset="0"/>
              </a:rPr>
              <a:t>Deployment Diagram</a:t>
            </a:r>
            <a:endParaRPr lang="en-CA" sz="4300">
              <a:solidFill>
                <a:srgbClr val="FEBC2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6ED169E4-FFD1-4962-956C-658B70465816}"/>
              </a:ext>
            </a:extLst>
          </p:cNvPr>
          <p:cNvSpPr>
            <a:spLocks noGrp="1"/>
          </p:cNvSpPr>
          <p:nvPr>
            <p:ph type="sldNum" sz="quarter" idx="12"/>
          </p:nvPr>
        </p:nvSpPr>
        <p:spPr/>
        <p:txBody>
          <a:bodyPr/>
          <a:lstStyle/>
          <a:p>
            <a:fld id="{D57F1E4F-1CFF-5643-939E-217C01CDF565}" type="slidenum">
              <a:rPr lang="en-US" smtClean="0"/>
              <a:pPr/>
              <a:t>22</a:t>
            </a:fld>
            <a:endParaRPr lang="en-US"/>
          </a:p>
        </p:txBody>
      </p:sp>
      <p:pic>
        <p:nvPicPr>
          <p:cNvPr id="3" name="Picture 4">
            <a:extLst>
              <a:ext uri="{FF2B5EF4-FFF2-40B4-BE49-F238E27FC236}">
                <a16:creationId xmlns:a16="http://schemas.microsoft.com/office/drawing/2014/main" id="{15B4E8D3-1145-4BDF-9CC1-20CBAD2A5103}"/>
              </a:ext>
            </a:extLst>
          </p:cNvPr>
          <p:cNvPicPr>
            <a:picLocks noChangeAspect="1"/>
          </p:cNvPicPr>
          <p:nvPr/>
        </p:nvPicPr>
        <p:blipFill>
          <a:blip r:embed="rId2"/>
          <a:stretch>
            <a:fillRect/>
          </a:stretch>
        </p:blipFill>
        <p:spPr>
          <a:xfrm>
            <a:off x="854869" y="1229570"/>
            <a:ext cx="5207792" cy="3577329"/>
          </a:xfrm>
          <a:prstGeom prst="rect">
            <a:avLst/>
          </a:prstGeom>
        </p:spPr>
      </p:pic>
    </p:spTree>
    <p:extLst>
      <p:ext uri="{BB962C8B-B14F-4D97-AF65-F5344CB8AC3E}">
        <p14:creationId xmlns:p14="http://schemas.microsoft.com/office/powerpoint/2010/main" val="3088398563"/>
      </p:ext>
    </p:extLst>
  </p:cSld>
  <p:clrMapOvr>
    <a:masterClrMapping/>
  </p:clrMapOvr>
  <mc:AlternateContent xmlns:mc="http://schemas.openxmlformats.org/markup-compatibility/2006" xmlns:p14="http://schemas.microsoft.com/office/powerpoint/2010/main">
    <mc:Choice Requires="p14">
      <p:transition spd="slow" p14:dur="2000" advTm="45118"/>
    </mc:Choice>
    <mc:Fallback xmlns="">
      <p:transition spd="slow" advTm="4511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E2F2B85-0D1E-4FF3-BF4E-2310B69F6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106" y="1329234"/>
            <a:ext cx="769778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E3639C2-2CC5-4074-9FD3-87BEA8816478}"/>
              </a:ext>
            </a:extLst>
          </p:cNvPr>
          <p:cNvSpPr>
            <a:spLocks noGrp="1"/>
          </p:cNvSpPr>
          <p:nvPr>
            <p:ph type="title"/>
          </p:nvPr>
        </p:nvSpPr>
        <p:spPr>
          <a:xfrm>
            <a:off x="312058" y="338634"/>
            <a:ext cx="7184570" cy="990600"/>
          </a:xfrm>
        </p:spPr>
        <p:txBody>
          <a:bodyPr>
            <a:normAutofit/>
          </a:bodyPr>
          <a:lstStyle/>
          <a:p>
            <a:r>
              <a:rPr lang="en-US" sz="4300">
                <a:solidFill>
                  <a:srgbClr val="FEBC20"/>
                </a:solidFill>
                <a:latin typeface="Calibri" panose="020F0502020204030204" pitchFamily="34" charset="0"/>
                <a:cs typeface="Calibri" panose="020F0502020204030204" pitchFamily="34" charset="0"/>
              </a:rPr>
              <a:t>Project Management</a:t>
            </a:r>
            <a:endParaRPr lang="en-CA" sz="4300">
              <a:solidFill>
                <a:srgbClr val="FEBC2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61DBE51-0806-4AB8-B96E-D8653BD99C38}"/>
              </a:ext>
            </a:extLst>
          </p:cNvPr>
          <p:cNvSpPr>
            <a:spLocks noGrp="1"/>
          </p:cNvSpPr>
          <p:nvPr>
            <p:ph idx="1"/>
          </p:nvPr>
        </p:nvSpPr>
        <p:spPr>
          <a:xfrm>
            <a:off x="312058" y="1043812"/>
            <a:ext cx="6603999" cy="3897086"/>
          </a:xfrm>
        </p:spPr>
        <p:txBody>
          <a:bodyPr vert="horz" lIns="91440" tIns="45720" rIns="91440" bIns="45720" rtlCol="0" anchor="t">
            <a:normAutofit/>
          </a:bodyPr>
          <a:lstStyle/>
          <a:p>
            <a:pPr marL="0" indent="0">
              <a:buNone/>
            </a:pPr>
            <a:r>
              <a:rPr lang="en-US" dirty="0">
                <a:latin typeface="Cambria"/>
                <a:ea typeface="Cambria"/>
              </a:rPr>
              <a:t>We have used the </a:t>
            </a:r>
            <a:r>
              <a:rPr lang="en-US" dirty="0">
                <a:solidFill>
                  <a:srgbClr val="FEBC20"/>
                </a:solidFill>
                <a:latin typeface="Cambria"/>
                <a:ea typeface="Cambria"/>
              </a:rPr>
              <a:t>agile development methodology </a:t>
            </a:r>
            <a:r>
              <a:rPr lang="en-US" dirty="0">
                <a:latin typeface="Cambria"/>
                <a:ea typeface="Cambria"/>
              </a:rPr>
              <a:t>to develop UR </a:t>
            </a:r>
            <a:r>
              <a:rPr lang="en-US" dirty="0" err="1">
                <a:latin typeface="Cambria"/>
                <a:ea typeface="Cambria"/>
              </a:rPr>
              <a:t>QnA</a:t>
            </a:r>
            <a:r>
              <a:rPr lang="en-US" dirty="0">
                <a:latin typeface="Cambria"/>
                <a:ea typeface="Cambria"/>
              </a:rPr>
              <a:t>.</a:t>
            </a:r>
            <a:endParaRPr lang="en-CA" dirty="0">
              <a:latin typeface="Cambria"/>
              <a:ea typeface="Cambria"/>
            </a:endParaRPr>
          </a:p>
          <a:p>
            <a:pPr marL="556895" lvl="1" indent="-213995">
              <a:buFont typeface="Wingdings" panose="05000000000000000000" pitchFamily="2" charset="2"/>
              <a:buChar char="q"/>
            </a:pPr>
            <a:r>
              <a:rPr lang="en-CA" dirty="0">
                <a:latin typeface="Cambria"/>
                <a:ea typeface="Cambria"/>
              </a:rPr>
              <a:t>The development phase was adaptable, allowing the team to adapt to changing functional requirements.</a:t>
            </a:r>
          </a:p>
          <a:p>
            <a:pPr marL="556895" lvl="1" indent="-213995">
              <a:buFont typeface="Wingdings" panose="05000000000000000000" pitchFamily="2" charset="2"/>
              <a:buChar char="q"/>
            </a:pPr>
            <a:r>
              <a:rPr lang="en-CA" dirty="0">
                <a:latin typeface="Cambria"/>
                <a:ea typeface="Cambria"/>
              </a:rPr>
              <a:t>UR </a:t>
            </a:r>
            <a:r>
              <a:rPr lang="en-CA" dirty="0" err="1">
                <a:latin typeface="Cambria"/>
                <a:ea typeface="Cambria"/>
              </a:rPr>
              <a:t>QnA</a:t>
            </a:r>
            <a:r>
              <a:rPr lang="en-CA" dirty="0">
                <a:latin typeface="Cambria"/>
                <a:ea typeface="Cambria"/>
              </a:rPr>
              <a:t> was developed incrementally.</a:t>
            </a:r>
          </a:p>
          <a:p>
            <a:pPr marL="556895" lvl="1" indent="-213995">
              <a:buFont typeface="Wingdings" panose="05000000000000000000" pitchFamily="2" charset="2"/>
              <a:buChar char="q"/>
            </a:pPr>
            <a:r>
              <a:rPr lang="en-US" dirty="0">
                <a:latin typeface="Cambria"/>
                <a:ea typeface="Cambria"/>
                <a:hlinkClick r:id="rId3"/>
              </a:rPr>
              <a:t>Testing</a:t>
            </a:r>
            <a:r>
              <a:rPr lang="en-US" dirty="0">
                <a:latin typeface="Cambria"/>
                <a:ea typeface="Cambria"/>
              </a:rPr>
              <a:t> was performed after each increment to obtain feedback.</a:t>
            </a:r>
          </a:p>
          <a:p>
            <a:pPr marL="42545" indent="0">
              <a:buNone/>
            </a:pPr>
            <a:r>
              <a:rPr lang="en-US" dirty="0">
                <a:latin typeface="Cambria"/>
                <a:ea typeface="Cambria"/>
              </a:rPr>
              <a:t>We used the </a:t>
            </a:r>
            <a:r>
              <a:rPr lang="en-US" dirty="0">
                <a:solidFill>
                  <a:srgbClr val="FEBC20"/>
                </a:solidFill>
                <a:latin typeface="Cambria"/>
                <a:ea typeface="Cambria"/>
              </a:rPr>
              <a:t>SCRUM Framework </a:t>
            </a:r>
            <a:r>
              <a:rPr lang="en-US" dirty="0">
                <a:latin typeface="Cambria"/>
                <a:ea typeface="Cambria"/>
              </a:rPr>
              <a:t>for project management purposes.</a:t>
            </a:r>
          </a:p>
          <a:p>
            <a:pPr marL="556895" lvl="1" indent="-213995">
              <a:buFont typeface="Wingdings" panose="05000000000000000000" pitchFamily="2" charset="2"/>
              <a:buChar char="q"/>
            </a:pPr>
            <a:r>
              <a:rPr lang="en-US" dirty="0">
                <a:latin typeface="Cambria"/>
                <a:ea typeface="Cambria"/>
              </a:rPr>
              <a:t>Functional requirements were incorporated in the Product Backlog                                                                                                                      as User Stories.</a:t>
            </a:r>
          </a:p>
          <a:p>
            <a:pPr marL="556895" lvl="1" indent="-213995">
              <a:buFont typeface="Wingdings" panose="05000000000000000000" pitchFamily="2" charset="2"/>
              <a:buChar char="q"/>
            </a:pPr>
            <a:r>
              <a:rPr lang="en-US" dirty="0">
                <a:latin typeface="Cambria"/>
                <a:ea typeface="Cambria"/>
              </a:rPr>
              <a:t>5 Sprints were planned to deliver UR </a:t>
            </a:r>
            <a:r>
              <a:rPr lang="en-US" dirty="0" err="1">
                <a:latin typeface="Cambria"/>
                <a:ea typeface="Cambria"/>
              </a:rPr>
              <a:t>QnA</a:t>
            </a:r>
            <a:r>
              <a:rPr lang="en-US" dirty="0">
                <a:latin typeface="Cambria"/>
                <a:ea typeface="Cambria"/>
              </a:rPr>
              <a:t>.</a:t>
            </a:r>
          </a:p>
          <a:p>
            <a:pPr marL="556895" lvl="1" indent="-213995">
              <a:buFont typeface="Wingdings" panose="05000000000000000000" pitchFamily="2" charset="2"/>
              <a:buChar char="q"/>
            </a:pPr>
            <a:r>
              <a:rPr lang="en-US" dirty="0">
                <a:latin typeface="Cambria"/>
                <a:ea typeface="Cambria"/>
              </a:rPr>
              <a:t>A retrospective meeting was conducted at the end of each                                                                             sprint to plan the next sprint and improve overall procedures.</a:t>
            </a:r>
          </a:p>
        </p:txBody>
      </p:sp>
      <p:sp>
        <p:nvSpPr>
          <p:cNvPr id="4" name="Slide Number Placeholder 3">
            <a:extLst>
              <a:ext uri="{FF2B5EF4-FFF2-40B4-BE49-F238E27FC236}">
                <a16:creationId xmlns:a16="http://schemas.microsoft.com/office/drawing/2014/main" id="{140F48EB-73DB-4501-980E-236E6BDE4754}"/>
              </a:ext>
            </a:extLst>
          </p:cNvPr>
          <p:cNvSpPr>
            <a:spLocks noGrp="1"/>
          </p:cNvSpPr>
          <p:nvPr>
            <p:ph type="sldNum" sz="quarter" idx="12"/>
          </p:nvPr>
        </p:nvSpPr>
        <p:spPr/>
        <p:txBody>
          <a:bodyPr/>
          <a:lstStyle/>
          <a:p>
            <a:fld id="{D57F1E4F-1CFF-5643-939E-217C01CDF565}" type="slidenum">
              <a:rPr lang="en-US" smtClean="0"/>
              <a:pPr/>
              <a:t>23</a:t>
            </a:fld>
            <a:endParaRPr lang="en-US"/>
          </a:p>
        </p:txBody>
      </p:sp>
      <p:sp>
        <p:nvSpPr>
          <p:cNvPr id="18" name="TextBox 17">
            <a:extLst>
              <a:ext uri="{FF2B5EF4-FFF2-40B4-BE49-F238E27FC236}">
                <a16:creationId xmlns:a16="http://schemas.microsoft.com/office/drawing/2014/main" id="{05C9E3E8-5ED8-4E71-83A4-5296EF9C6052}"/>
              </a:ext>
            </a:extLst>
          </p:cNvPr>
          <p:cNvSpPr txBox="1"/>
          <p:nvPr/>
        </p:nvSpPr>
        <p:spPr>
          <a:xfrm>
            <a:off x="723106" y="5021943"/>
            <a:ext cx="6606608" cy="169277"/>
          </a:xfrm>
          <a:prstGeom prst="rect">
            <a:avLst/>
          </a:prstGeom>
          <a:noFill/>
        </p:spPr>
        <p:txBody>
          <a:bodyPr wrap="square">
            <a:spAutoFit/>
          </a:bodyPr>
          <a:lstStyle/>
          <a:p>
            <a:pPr algn="ctr"/>
            <a:r>
              <a:rPr lang="en-CA" sz="500">
                <a:latin typeface="Cambria" panose="02040503050406030204" pitchFamily="18" charset="0"/>
                <a:ea typeface="Cambria" panose="02040503050406030204" pitchFamily="18" charset="0"/>
                <a:hlinkClick r:id="rId4" tooltip="https://2020.igem.org/Team:Concordia-Montreal/Agile"/>
              </a:rPr>
              <a:t>This Photo</a:t>
            </a:r>
            <a:r>
              <a:rPr lang="en-CA" sz="500">
                <a:latin typeface="Cambria" panose="02040503050406030204" pitchFamily="18" charset="0"/>
                <a:ea typeface="Cambria" panose="02040503050406030204" pitchFamily="18" charset="0"/>
              </a:rPr>
              <a:t> by Unknown Author is licensed under </a:t>
            </a:r>
            <a:r>
              <a:rPr lang="en-CA" sz="500">
                <a:latin typeface="Cambria" panose="02040503050406030204" pitchFamily="18" charset="0"/>
                <a:ea typeface="Cambria" panose="02040503050406030204" pitchFamily="18" charset="0"/>
                <a:hlinkClick r:id="rId5" tooltip="https://creativecommons.org/licenses/by/3.0/"/>
              </a:rPr>
              <a:t>CC BY</a:t>
            </a:r>
            <a:r>
              <a:rPr lang="en-CA" sz="500">
                <a:latin typeface="Cambria" panose="02040503050406030204" pitchFamily="18" charset="0"/>
                <a:ea typeface="Cambria" panose="02040503050406030204" pitchFamily="18" charset="0"/>
              </a:rPr>
              <a:t>(Modified).</a:t>
            </a:r>
          </a:p>
        </p:txBody>
      </p:sp>
    </p:spTree>
    <p:extLst>
      <p:ext uri="{BB962C8B-B14F-4D97-AF65-F5344CB8AC3E}">
        <p14:creationId xmlns:p14="http://schemas.microsoft.com/office/powerpoint/2010/main" val="4061128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39C2-2CC5-4074-9FD3-87BEA8816478}"/>
              </a:ext>
            </a:extLst>
          </p:cNvPr>
          <p:cNvSpPr>
            <a:spLocks noGrp="1"/>
          </p:cNvSpPr>
          <p:nvPr>
            <p:ph type="title"/>
          </p:nvPr>
        </p:nvSpPr>
        <p:spPr>
          <a:xfrm>
            <a:off x="304800" y="180410"/>
            <a:ext cx="7184570" cy="990600"/>
          </a:xfrm>
        </p:spPr>
        <p:txBody>
          <a:bodyPr>
            <a:normAutofit/>
          </a:bodyPr>
          <a:lstStyle/>
          <a:p>
            <a:r>
              <a:rPr lang="en-US" sz="4300">
                <a:solidFill>
                  <a:srgbClr val="FEBC20"/>
                </a:solidFill>
                <a:latin typeface="Calibri" panose="020F0502020204030204" pitchFamily="34" charset="0"/>
                <a:cs typeface="Calibri" panose="020F0502020204030204" pitchFamily="34" charset="0"/>
              </a:rPr>
              <a:t>Sprints</a:t>
            </a:r>
            <a:endParaRPr lang="en-CA" sz="4300">
              <a:solidFill>
                <a:srgbClr val="FEBC2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61DBE51-0806-4AB8-B96E-D8653BD99C38}"/>
              </a:ext>
            </a:extLst>
          </p:cNvPr>
          <p:cNvSpPr>
            <a:spLocks noGrp="1"/>
          </p:cNvSpPr>
          <p:nvPr>
            <p:ph idx="1"/>
          </p:nvPr>
        </p:nvSpPr>
        <p:spPr>
          <a:xfrm>
            <a:off x="359229" y="886063"/>
            <a:ext cx="7075713" cy="3931909"/>
          </a:xfrm>
        </p:spPr>
        <p:txBody>
          <a:bodyPr>
            <a:normAutofit/>
          </a:bodyPr>
          <a:lstStyle/>
          <a:p>
            <a:pPr marL="0" indent="0">
              <a:buNone/>
            </a:pPr>
            <a:r>
              <a:rPr lang="en-US" dirty="0">
                <a:latin typeface="Cambria" panose="02040503050406030204" pitchFamily="18" charset="0"/>
                <a:ea typeface="Cambria" panose="02040503050406030204" pitchFamily="18" charset="0"/>
              </a:rPr>
              <a:t>Jira was used as the </a:t>
            </a:r>
            <a:r>
              <a:rPr lang="en-US" dirty="0">
                <a:solidFill>
                  <a:srgbClr val="FFC000"/>
                </a:solidFill>
                <a:latin typeface="Cambria" panose="02040503050406030204" pitchFamily="18" charset="0"/>
                <a:ea typeface="Cambria" panose="02040503050406030204" pitchFamily="18" charset="0"/>
              </a:rPr>
              <a:t>issue tracking software </a:t>
            </a:r>
            <a:r>
              <a:rPr lang="en-US" dirty="0">
                <a:latin typeface="Cambria" panose="02040503050406030204" pitchFamily="18" charset="0"/>
                <a:ea typeface="Cambria" panose="02040503050406030204" pitchFamily="18" charset="0"/>
              </a:rPr>
              <a:t>to:</a:t>
            </a:r>
          </a:p>
          <a:p>
            <a:pPr marL="471488" lvl="1" indent="-171450">
              <a:buFont typeface="Wingdings" panose="05000000000000000000" pitchFamily="2" charset="2"/>
              <a:buChar char="q"/>
            </a:pPr>
            <a:r>
              <a:rPr lang="en-US" dirty="0">
                <a:latin typeface="Cambria" panose="02040503050406030204" pitchFamily="18" charset="0"/>
                <a:ea typeface="Cambria" panose="02040503050406030204" pitchFamily="18" charset="0"/>
              </a:rPr>
              <a:t>Build the Product Backlog</a:t>
            </a:r>
          </a:p>
          <a:p>
            <a:pPr marL="471488" lvl="1" indent="-171450">
              <a:buFont typeface="Wingdings" panose="05000000000000000000" pitchFamily="2" charset="2"/>
              <a:buChar char="q"/>
            </a:pPr>
            <a:r>
              <a:rPr lang="en-US" dirty="0">
                <a:latin typeface="Cambria" panose="02040503050406030204" pitchFamily="18" charset="0"/>
                <a:ea typeface="Cambria" panose="02040503050406030204" pitchFamily="18" charset="0"/>
              </a:rPr>
              <a:t>Perform Sprint Planning</a:t>
            </a:r>
          </a:p>
          <a:p>
            <a:pPr marL="471488" lvl="1" indent="-171450">
              <a:buFont typeface="Wingdings" panose="05000000000000000000" pitchFamily="2" charset="2"/>
              <a:buChar char="q"/>
            </a:pPr>
            <a:r>
              <a:rPr lang="en-US" dirty="0">
                <a:latin typeface="Cambria" panose="02040503050406030204" pitchFamily="18" charset="0"/>
                <a:ea typeface="Cambria" panose="02040503050406030204" pitchFamily="18" charset="0"/>
              </a:rPr>
              <a:t>To put deadlines to specific tasks</a:t>
            </a:r>
          </a:p>
          <a:p>
            <a:pPr marL="471488" lvl="1" indent="-171450">
              <a:buFont typeface="Wingdings" panose="05000000000000000000" pitchFamily="2" charset="2"/>
              <a:buChar char="q"/>
            </a:pPr>
            <a:r>
              <a:rPr lang="en-US" dirty="0">
                <a:latin typeface="Cambria" panose="02040503050406030204" pitchFamily="18" charset="0"/>
                <a:ea typeface="Cambria" panose="02040503050406030204" pitchFamily="18" charset="0"/>
              </a:rPr>
              <a:t>Assign tasks to team members</a:t>
            </a:r>
          </a:p>
          <a:p>
            <a:pPr marL="471488" lvl="1" indent="-171450">
              <a:buFont typeface="Wingdings" panose="05000000000000000000" pitchFamily="2" charset="2"/>
              <a:buChar char="q"/>
            </a:pPr>
            <a:r>
              <a:rPr lang="en-US" dirty="0">
                <a:latin typeface="Cambria" panose="02040503050406030204" pitchFamily="18" charset="0"/>
                <a:ea typeface="Cambria" panose="02040503050406030204" pitchFamily="18" charset="0"/>
              </a:rPr>
              <a:t>As a repository containing shortcuts to diagrams and </a:t>
            </a:r>
            <a:r>
              <a:rPr lang="en-US" dirty="0">
                <a:solidFill>
                  <a:srgbClr val="FEBC20"/>
                </a:solidFill>
                <a:latin typeface="Cambria" panose="02040503050406030204" pitchFamily="18" charset="0"/>
                <a:ea typeface="Cambria" panose="02040503050406030204" pitchFamily="18" charset="0"/>
                <a:hlinkClick r:id="rId2"/>
              </a:rPr>
              <a:t>GitHub</a:t>
            </a:r>
            <a:r>
              <a:rPr lang="en-US" dirty="0">
                <a:latin typeface="Cambria" panose="02040503050406030204" pitchFamily="18" charset="0"/>
                <a:ea typeface="Cambria" panose="02040503050406030204" pitchFamily="18" charset="0"/>
              </a:rPr>
              <a:t>.</a:t>
            </a:r>
          </a:p>
          <a:p>
            <a:pPr marL="471488" lvl="1" indent="-171450">
              <a:buFont typeface="Wingdings" panose="05000000000000000000" pitchFamily="2" charset="2"/>
              <a:buChar char="q"/>
            </a:pPr>
            <a:r>
              <a:rPr lang="en-US" dirty="0">
                <a:latin typeface="Cambria" panose="02040503050406030204" pitchFamily="18" charset="0"/>
                <a:ea typeface="Cambria" panose="02040503050406030204" pitchFamily="18" charset="0"/>
              </a:rPr>
              <a:t>Add Story Points (defined not only in terms of hours based on the amount of work but also consider the complexity and risks involved) to User Stories.</a:t>
            </a:r>
          </a:p>
          <a:p>
            <a:pPr marL="0" indent="0">
              <a:buNone/>
            </a:pPr>
            <a:r>
              <a:rPr lang="en-US" dirty="0">
                <a:solidFill>
                  <a:srgbClr val="FFC000"/>
                </a:solidFill>
                <a:latin typeface="Cambria" panose="02040503050406030204" pitchFamily="18" charset="0"/>
                <a:ea typeface="Cambria" panose="02040503050406030204" pitchFamily="18" charset="0"/>
              </a:rPr>
              <a:t>Sprint Planning</a:t>
            </a:r>
          </a:p>
          <a:p>
            <a:pPr lvl="1">
              <a:buFont typeface="Wingdings" panose="05000000000000000000" pitchFamily="2" charset="2"/>
              <a:buChar char="q"/>
            </a:pPr>
            <a:r>
              <a:rPr lang="en-US" dirty="0">
                <a:latin typeface="Cambria" panose="02040503050406030204" pitchFamily="18" charset="0"/>
                <a:ea typeface="Cambria" panose="02040503050406030204" pitchFamily="18" charset="0"/>
              </a:rPr>
              <a:t>Sprint 1: Sep 19 to Oct 5</a:t>
            </a:r>
          </a:p>
          <a:p>
            <a:pPr lvl="1">
              <a:buFont typeface="Wingdings" panose="05000000000000000000" pitchFamily="2" charset="2"/>
              <a:buChar char="q"/>
            </a:pPr>
            <a:r>
              <a:rPr lang="en-US" dirty="0">
                <a:latin typeface="Cambria" panose="02040503050406030204" pitchFamily="18" charset="0"/>
                <a:ea typeface="Cambria" panose="02040503050406030204" pitchFamily="18" charset="0"/>
              </a:rPr>
              <a:t>Sprint 2: Oct 5 to Oct 26</a:t>
            </a:r>
          </a:p>
          <a:p>
            <a:pPr lvl="1">
              <a:buFont typeface="Wingdings" panose="05000000000000000000" pitchFamily="2" charset="2"/>
              <a:buChar char="q"/>
            </a:pPr>
            <a:r>
              <a:rPr lang="en-US" dirty="0">
                <a:latin typeface="Cambria" panose="02040503050406030204" pitchFamily="18" charset="0"/>
                <a:ea typeface="Cambria" panose="02040503050406030204" pitchFamily="18" charset="0"/>
              </a:rPr>
              <a:t>Sprint 3: Oct 26 to Nov 9 </a:t>
            </a:r>
          </a:p>
          <a:p>
            <a:pPr lvl="1">
              <a:buFont typeface="Wingdings" panose="05000000000000000000" pitchFamily="2" charset="2"/>
              <a:buChar char="q"/>
            </a:pPr>
            <a:r>
              <a:rPr lang="en-US" dirty="0">
                <a:latin typeface="Cambria" panose="02040503050406030204" pitchFamily="18" charset="0"/>
                <a:ea typeface="Cambria" panose="02040503050406030204" pitchFamily="18" charset="0"/>
              </a:rPr>
              <a:t>Sprint 4: Nov 9 to Nov 20</a:t>
            </a:r>
          </a:p>
          <a:p>
            <a:pPr lvl="1">
              <a:buFont typeface="Wingdings" panose="05000000000000000000" pitchFamily="2" charset="2"/>
              <a:buChar char="q"/>
            </a:pPr>
            <a:r>
              <a:rPr lang="en-US" dirty="0">
                <a:latin typeface="Cambria" panose="02040503050406030204" pitchFamily="18" charset="0"/>
                <a:ea typeface="Cambria" panose="02040503050406030204" pitchFamily="18" charset="0"/>
              </a:rPr>
              <a:t>Sprint 5: Nov 20 to Nov 29</a:t>
            </a:r>
          </a:p>
          <a:p>
            <a:pPr marL="0" indent="0">
              <a:buNone/>
            </a:pPr>
            <a:endParaRPr lang="en-US" dirty="0">
              <a:latin typeface="Cambria" panose="02040503050406030204" pitchFamily="18" charset="0"/>
              <a:ea typeface="Cambria" panose="02040503050406030204" pitchFamily="18" charset="0"/>
            </a:endParaRPr>
          </a:p>
          <a:p>
            <a:pPr marL="471488" lvl="1" indent="-171450">
              <a:buFont typeface="Wingdings" panose="05000000000000000000" pitchFamily="2" charset="2"/>
              <a:buChar char="q"/>
            </a:pPr>
            <a:endParaRPr lang="en-US" dirty="0">
              <a:latin typeface="Cambria" panose="02040503050406030204" pitchFamily="18" charset="0"/>
              <a:ea typeface="Cambria" panose="02040503050406030204" pitchFamily="18" charset="0"/>
            </a:endParaRPr>
          </a:p>
          <a:p>
            <a:pPr marL="471488" lvl="1" indent="-171450">
              <a:buFont typeface="Wingdings" panose="05000000000000000000" pitchFamily="2" charset="2"/>
              <a:buChar char="q"/>
            </a:pPr>
            <a:endParaRPr lang="en-US" dirty="0">
              <a:latin typeface="Cambria" panose="02040503050406030204" pitchFamily="18" charset="0"/>
              <a:ea typeface="Cambria" panose="02040503050406030204" pitchFamily="18" charset="0"/>
            </a:endParaRPr>
          </a:p>
          <a:p>
            <a:pPr marL="471488" lvl="1" indent="-171450">
              <a:buFont typeface="Wingdings" panose="05000000000000000000" pitchFamily="2" charset="2"/>
              <a:buChar char="q"/>
            </a:pPr>
            <a:endParaRPr lang="en-US" dirty="0">
              <a:latin typeface="Cambria" panose="02040503050406030204" pitchFamily="18" charset="0"/>
              <a:ea typeface="Cambria" panose="02040503050406030204" pitchFamily="18" charset="0"/>
            </a:endParaRPr>
          </a:p>
          <a:p>
            <a:pPr marL="471488" lvl="1" indent="-171450">
              <a:buFont typeface="Wingdings" panose="05000000000000000000" pitchFamily="2" charset="2"/>
              <a:buChar char="q"/>
            </a:pPr>
            <a:endParaRPr lang="en-US" dirty="0">
              <a:latin typeface="Cambria" panose="02040503050406030204" pitchFamily="18" charset="0"/>
              <a:ea typeface="Cambria" panose="02040503050406030204" pitchFamily="18" charset="0"/>
            </a:endParaRPr>
          </a:p>
          <a:p>
            <a:pPr marL="471488" lvl="1" indent="-171450">
              <a:buFont typeface="Wingdings" panose="05000000000000000000" pitchFamily="2" charset="2"/>
              <a:buChar char="q"/>
            </a:pPr>
            <a:endParaRPr lang="en-US" dirty="0">
              <a:latin typeface="Cambria" panose="02040503050406030204" pitchFamily="18" charset="0"/>
              <a:ea typeface="Cambria" panose="02040503050406030204" pitchFamily="18" charset="0"/>
            </a:endParaRPr>
          </a:p>
          <a:p>
            <a:pPr marL="171450" indent="-171450">
              <a:buFont typeface="Wingdings" panose="05000000000000000000" pitchFamily="2" charset="2"/>
              <a:buChar char="q"/>
            </a:pPr>
            <a:endParaRPr lang="en-CA" dirty="0">
              <a:latin typeface="Cambria" panose="02040503050406030204" pitchFamily="18" charset="0"/>
              <a:ea typeface="Cambria" panose="02040503050406030204" pitchFamily="18" charset="0"/>
            </a:endParaRPr>
          </a:p>
          <a:p>
            <a:pPr marL="0" indent="0">
              <a:buNone/>
            </a:pPr>
            <a:endParaRPr lang="en-CA" dirty="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140F48EB-73DB-4501-980E-236E6BDE4754}"/>
              </a:ext>
            </a:extLst>
          </p:cNvPr>
          <p:cNvSpPr>
            <a:spLocks noGrp="1"/>
          </p:cNvSpPr>
          <p:nvPr>
            <p:ph type="sldNum" sz="quarter" idx="12"/>
          </p:nvPr>
        </p:nvSpPr>
        <p:spPr/>
        <p:txBody>
          <a:bodyPr/>
          <a:lstStyle/>
          <a:p>
            <a:fld id="{D57F1E4F-1CFF-5643-939E-217C01CDF565}" type="slidenum">
              <a:rPr lang="en-US" smtClean="0"/>
              <a:pPr/>
              <a:t>24</a:t>
            </a:fld>
            <a:endParaRPr lang="en-US"/>
          </a:p>
        </p:txBody>
      </p:sp>
      <p:pic>
        <p:nvPicPr>
          <p:cNvPr id="9" name="Picture 8">
            <a:hlinkClick r:id="rId3"/>
            <a:extLst>
              <a:ext uri="{FF2B5EF4-FFF2-40B4-BE49-F238E27FC236}">
                <a16:creationId xmlns:a16="http://schemas.microsoft.com/office/drawing/2014/main" id="{D5733F11-F674-4CA3-8319-8E9DCE5EAEB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97002" y="4588850"/>
            <a:ext cx="2310533" cy="304991"/>
          </a:xfrm>
          <a:prstGeom prst="rect">
            <a:avLst/>
          </a:prstGeom>
        </p:spPr>
      </p:pic>
      <p:sp>
        <p:nvSpPr>
          <p:cNvPr id="10" name="TextBox 9">
            <a:extLst>
              <a:ext uri="{FF2B5EF4-FFF2-40B4-BE49-F238E27FC236}">
                <a16:creationId xmlns:a16="http://schemas.microsoft.com/office/drawing/2014/main" id="{0BC7279F-B8EB-4406-AEB4-B6785D2CD11F}"/>
              </a:ext>
            </a:extLst>
          </p:cNvPr>
          <p:cNvSpPr txBox="1"/>
          <p:nvPr/>
        </p:nvSpPr>
        <p:spPr>
          <a:xfrm>
            <a:off x="5217182" y="4824591"/>
            <a:ext cx="1587582" cy="138499"/>
          </a:xfrm>
          <a:prstGeom prst="rect">
            <a:avLst/>
          </a:prstGeom>
          <a:noFill/>
        </p:spPr>
        <p:txBody>
          <a:bodyPr wrap="square" rtlCol="0">
            <a:spAutoFit/>
          </a:bodyPr>
          <a:lstStyle/>
          <a:p>
            <a:r>
              <a:rPr lang="en-CA" sz="300">
                <a:hlinkClick r:id="rId5" tooltip="https://en.wikipedia.org/wiki/Jira_(software)"/>
              </a:rPr>
              <a:t>This Photo</a:t>
            </a:r>
            <a:r>
              <a:rPr lang="en-CA" sz="300"/>
              <a:t> by Unknown Author is licensed under </a:t>
            </a:r>
            <a:r>
              <a:rPr lang="en-CA" sz="300">
                <a:hlinkClick r:id="rId6" tooltip="https://creativecommons.org/licenses/by-sa/3.0/"/>
              </a:rPr>
              <a:t>CC BY-SA</a:t>
            </a:r>
            <a:endParaRPr lang="en-CA" sz="300"/>
          </a:p>
        </p:txBody>
      </p:sp>
    </p:spTree>
    <p:extLst>
      <p:ext uri="{BB962C8B-B14F-4D97-AF65-F5344CB8AC3E}">
        <p14:creationId xmlns:p14="http://schemas.microsoft.com/office/powerpoint/2010/main" val="1559651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39C2-2CC5-4074-9FD3-87BEA8816478}"/>
              </a:ext>
            </a:extLst>
          </p:cNvPr>
          <p:cNvSpPr>
            <a:spLocks noGrp="1"/>
          </p:cNvSpPr>
          <p:nvPr>
            <p:ph type="title"/>
          </p:nvPr>
        </p:nvSpPr>
        <p:spPr>
          <a:xfrm>
            <a:off x="312058" y="338634"/>
            <a:ext cx="7184570" cy="990600"/>
          </a:xfrm>
        </p:spPr>
        <p:txBody>
          <a:bodyPr>
            <a:normAutofit/>
          </a:bodyPr>
          <a:lstStyle/>
          <a:p>
            <a:r>
              <a:rPr lang="en-US" sz="4300">
                <a:solidFill>
                  <a:srgbClr val="FEBC20"/>
                </a:solidFill>
                <a:latin typeface="Calibri" panose="020F0502020204030204" pitchFamily="34" charset="0"/>
                <a:cs typeface="Calibri" panose="020F0502020204030204" pitchFamily="34" charset="0"/>
              </a:rPr>
              <a:t>Sprint Reports</a:t>
            </a:r>
            <a:endParaRPr lang="en-CA" sz="4300">
              <a:solidFill>
                <a:srgbClr val="FEBC2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61DBE51-0806-4AB8-B96E-D8653BD99C38}"/>
              </a:ext>
            </a:extLst>
          </p:cNvPr>
          <p:cNvSpPr>
            <a:spLocks noGrp="1"/>
          </p:cNvSpPr>
          <p:nvPr>
            <p:ph idx="1"/>
          </p:nvPr>
        </p:nvSpPr>
        <p:spPr>
          <a:xfrm>
            <a:off x="508001" y="1174315"/>
            <a:ext cx="6447501" cy="3356707"/>
          </a:xfrm>
        </p:spPr>
        <p:txBody>
          <a:bodyPr/>
          <a:lstStyle/>
          <a:p>
            <a:pPr marL="0" indent="0">
              <a:buNone/>
            </a:pPr>
            <a:r>
              <a:rPr lang="en-US" b="0" i="0">
                <a:solidFill>
                  <a:srgbClr val="091E42"/>
                </a:solidFill>
                <a:effectLst/>
                <a:latin typeface="Cambria" panose="02040503050406030204" pitchFamily="18" charset="0"/>
                <a:ea typeface="Cambria" panose="02040503050406030204" pitchFamily="18" charset="0"/>
              </a:rPr>
              <a:t>A burndown chart shows the amount of work that has been completed in an epic or sprint.</a:t>
            </a:r>
          </a:p>
          <a:p>
            <a:pPr marL="0" indent="0">
              <a:buNone/>
            </a:pPr>
            <a:r>
              <a:rPr lang="en-US">
                <a:solidFill>
                  <a:srgbClr val="091E42"/>
                </a:solidFill>
                <a:latin typeface="Cambria" panose="02040503050406030204" pitchFamily="18" charset="0"/>
                <a:ea typeface="Cambria" panose="02040503050406030204" pitchFamily="18" charset="0"/>
                <a:hlinkClick r:id="rId2"/>
              </a:rPr>
              <a:t>Link</a:t>
            </a:r>
            <a:r>
              <a:rPr lang="en-US">
                <a:solidFill>
                  <a:srgbClr val="091E42"/>
                </a:solidFill>
                <a:latin typeface="Cambria" panose="02040503050406030204" pitchFamily="18" charset="0"/>
                <a:ea typeface="Cambria" panose="02040503050406030204" pitchFamily="18" charset="0"/>
              </a:rPr>
              <a:t> to Jira reports. </a:t>
            </a:r>
          </a:p>
          <a:p>
            <a:pPr marL="0" indent="0">
              <a:buNone/>
            </a:pPr>
            <a:endParaRPr lang="en-CA">
              <a:latin typeface="Cambria" panose="02040503050406030204" pitchFamily="18" charset="0"/>
              <a:ea typeface="Cambria" panose="02040503050406030204" pitchFamily="18" charset="0"/>
            </a:endParaRPr>
          </a:p>
          <a:p>
            <a:pPr marL="0" indent="0">
              <a:buNone/>
            </a:pPr>
            <a:endParaRPr lang="en-CA">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140F48EB-73DB-4501-980E-236E6BDE4754}"/>
              </a:ext>
            </a:extLst>
          </p:cNvPr>
          <p:cNvSpPr>
            <a:spLocks noGrp="1"/>
          </p:cNvSpPr>
          <p:nvPr>
            <p:ph type="sldNum" sz="quarter" idx="12"/>
          </p:nvPr>
        </p:nvSpPr>
        <p:spPr/>
        <p:txBody>
          <a:bodyPr/>
          <a:lstStyle/>
          <a:p>
            <a:fld id="{D57F1E4F-1CFF-5643-939E-217C01CDF565}" type="slidenum">
              <a:rPr lang="en-US" smtClean="0"/>
              <a:pPr/>
              <a:t>25</a:t>
            </a:fld>
            <a:endParaRPr lang="en-US"/>
          </a:p>
        </p:txBody>
      </p:sp>
      <p:pic>
        <p:nvPicPr>
          <p:cNvPr id="7" name="Graphic 6" descr="Document with solid fill">
            <a:extLst>
              <a:ext uri="{FF2B5EF4-FFF2-40B4-BE49-F238E27FC236}">
                <a16:creationId xmlns:a16="http://schemas.microsoft.com/office/drawing/2014/main" id="{997BFB30-ABEE-466A-B4A1-7658AE9F6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1549" y="259915"/>
            <a:ext cx="914400" cy="914400"/>
          </a:xfrm>
          <a:prstGeom prst="rect">
            <a:avLst/>
          </a:prstGeom>
        </p:spPr>
      </p:pic>
    </p:spTree>
    <p:extLst>
      <p:ext uri="{BB962C8B-B14F-4D97-AF65-F5344CB8AC3E}">
        <p14:creationId xmlns:p14="http://schemas.microsoft.com/office/powerpoint/2010/main" val="802082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C7AE-2BB4-4A5A-BCD1-0F7B1AF6824E}"/>
              </a:ext>
            </a:extLst>
          </p:cNvPr>
          <p:cNvSpPr>
            <a:spLocks noGrp="1"/>
          </p:cNvSpPr>
          <p:nvPr>
            <p:ph type="title"/>
          </p:nvPr>
        </p:nvSpPr>
        <p:spPr/>
        <p:txBody>
          <a:bodyPr/>
          <a:lstStyle/>
          <a:p>
            <a:r>
              <a:rPr lang="en-US" sz="3900">
                <a:solidFill>
                  <a:srgbClr val="FEBC20"/>
                </a:solidFill>
                <a:latin typeface="Calibri" panose="020F0502020204030204" pitchFamily="34" charset="0"/>
                <a:cs typeface="Calibri" panose="020F0502020204030204" pitchFamily="34" charset="0"/>
              </a:rPr>
              <a:t>Project Demo</a:t>
            </a:r>
            <a:endParaRPr lang="en-CA" sz="3900">
              <a:solidFill>
                <a:srgbClr val="FEBC2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2514061-532E-4EF2-9E5A-FF36C99F72FD}"/>
              </a:ext>
            </a:extLst>
          </p:cNvPr>
          <p:cNvSpPr>
            <a:spLocks noGrp="1"/>
          </p:cNvSpPr>
          <p:nvPr>
            <p:ph idx="1"/>
          </p:nvPr>
        </p:nvSpPr>
        <p:spPr>
          <a:xfrm>
            <a:off x="508001" y="1226457"/>
            <a:ext cx="6447501" cy="3715657"/>
          </a:xfrm>
        </p:spPr>
        <p:txBody>
          <a:bodyPr vert="horz" lIns="91440" tIns="45720" rIns="91440" bIns="45720" rtlCol="0" anchor="t">
            <a:normAutofit/>
          </a:bodyPr>
          <a:lstStyle/>
          <a:p>
            <a:pPr>
              <a:buFont typeface="Wingdings" panose="05000000000000000000" pitchFamily="2" charset="2"/>
              <a:buChar char="q"/>
            </a:pPr>
            <a:r>
              <a:rPr lang="en-US">
                <a:ea typeface="+mn-lt"/>
                <a:cs typeface="+mn-lt"/>
                <a:hlinkClick r:id="rId3"/>
              </a:rPr>
              <a:t>https://cs476project.web.app/</a:t>
            </a:r>
            <a:r>
              <a:rPr lang="en-US">
                <a:ea typeface="+mn-lt"/>
                <a:cs typeface="+mn-lt"/>
              </a:rPr>
              <a:t>.</a:t>
            </a:r>
          </a:p>
          <a:p>
            <a:endParaRPr lang="en-US"/>
          </a:p>
          <a:p>
            <a:endParaRPr lang="en-CA"/>
          </a:p>
        </p:txBody>
      </p:sp>
      <p:sp>
        <p:nvSpPr>
          <p:cNvPr id="4" name="Slide Number Placeholder 3">
            <a:extLst>
              <a:ext uri="{FF2B5EF4-FFF2-40B4-BE49-F238E27FC236}">
                <a16:creationId xmlns:a16="http://schemas.microsoft.com/office/drawing/2014/main" id="{2FB3CD56-7CEA-428E-9C18-C54C311877DA}"/>
              </a:ext>
            </a:extLst>
          </p:cNvPr>
          <p:cNvSpPr>
            <a:spLocks noGrp="1"/>
          </p:cNvSpPr>
          <p:nvPr>
            <p:ph type="sldNum" sz="quarter" idx="12"/>
          </p:nvPr>
        </p:nvSpPr>
        <p:spPr/>
        <p:txBody>
          <a:bodyPr/>
          <a:lstStyle/>
          <a:p>
            <a:fld id="{D57F1E4F-1CFF-5643-939E-217C01CDF565}" type="slidenum">
              <a:rPr lang="en-US" smtClean="0"/>
              <a:pPr/>
              <a:t>26</a:t>
            </a:fld>
            <a:endParaRPr lang="en-US"/>
          </a:p>
        </p:txBody>
      </p:sp>
      <p:pic>
        <p:nvPicPr>
          <p:cNvPr id="6" name="Graphic 5" descr="Chat with solid fill">
            <a:hlinkClick r:id="rId4"/>
            <a:extLst>
              <a:ext uri="{FF2B5EF4-FFF2-40B4-BE49-F238E27FC236}">
                <a16:creationId xmlns:a16="http://schemas.microsoft.com/office/drawing/2014/main" id="{4DF3D0A9-00CD-42FF-86F8-9692EBCBFD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0399" y="1662196"/>
            <a:ext cx="1581151" cy="1581151"/>
          </a:xfrm>
          <a:prstGeom prst="rect">
            <a:avLst/>
          </a:prstGeom>
        </p:spPr>
      </p:pic>
    </p:spTree>
    <p:extLst>
      <p:ext uri="{BB962C8B-B14F-4D97-AF65-F5344CB8AC3E}">
        <p14:creationId xmlns:p14="http://schemas.microsoft.com/office/powerpoint/2010/main" val="4009083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5768-A16C-4509-8561-E7618CE60573}"/>
              </a:ext>
            </a:extLst>
          </p:cNvPr>
          <p:cNvSpPr>
            <a:spLocks noGrp="1"/>
          </p:cNvSpPr>
          <p:nvPr>
            <p:ph type="title"/>
          </p:nvPr>
        </p:nvSpPr>
        <p:spPr>
          <a:xfrm>
            <a:off x="507999" y="224219"/>
            <a:ext cx="6447501" cy="990600"/>
          </a:xfrm>
        </p:spPr>
        <p:txBody>
          <a:bodyPr/>
          <a:lstStyle/>
          <a:p>
            <a:r>
              <a:rPr lang="en-US" sz="3900">
                <a:solidFill>
                  <a:srgbClr val="FEBC20"/>
                </a:solidFill>
                <a:latin typeface="Calibri" panose="020F0502020204030204" pitchFamily="34" charset="0"/>
                <a:cs typeface="Calibri" panose="020F0502020204030204" pitchFamily="34" charset="0"/>
              </a:rPr>
              <a:t>Conclusion and Future Work</a:t>
            </a:r>
            <a:endParaRPr lang="en-CA" sz="3900">
              <a:solidFill>
                <a:srgbClr val="FEBC2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44C62C3-65D9-42DF-820C-E1E41F1B7CDD}"/>
              </a:ext>
            </a:extLst>
          </p:cNvPr>
          <p:cNvSpPr>
            <a:spLocks noGrp="1"/>
          </p:cNvSpPr>
          <p:nvPr>
            <p:ph idx="1"/>
          </p:nvPr>
        </p:nvSpPr>
        <p:spPr>
          <a:xfrm>
            <a:off x="508000" y="872296"/>
            <a:ext cx="6447501" cy="4205524"/>
          </a:xfrm>
        </p:spPr>
        <p:txBody>
          <a:bodyPr>
            <a:normAutofit/>
          </a:bodyPr>
          <a:lstStyle/>
          <a:p>
            <a:pPr marL="0" indent="0" algn="just">
              <a:buNone/>
            </a:pPr>
            <a:r>
              <a:rPr lang="en-US">
                <a:latin typeface="Cambria" panose="02040503050406030204" pitchFamily="18" charset="0"/>
                <a:ea typeface="Cambria" panose="02040503050406030204" pitchFamily="18" charset="0"/>
              </a:rPr>
              <a:t>UR QnA was a great project to undertake for the Project requirements of the Software Development Course. Team member obtained the opportunity to further broaden their knowledge in the following areas:</a:t>
            </a:r>
          </a:p>
          <a:p>
            <a:pPr lvl="1" algn="just">
              <a:buFont typeface="Wingdings" panose="05000000000000000000" pitchFamily="2" charset="2"/>
              <a:buChar char="q"/>
            </a:pPr>
            <a:r>
              <a:rPr lang="en-US">
                <a:latin typeface="Cambria" panose="02040503050406030204" pitchFamily="18" charset="0"/>
                <a:ea typeface="Cambria" panose="02040503050406030204" pitchFamily="18" charset="0"/>
              </a:rPr>
              <a:t>Agile methodology and SCRUM framework</a:t>
            </a:r>
          </a:p>
          <a:p>
            <a:pPr lvl="1" algn="just">
              <a:buFont typeface="Wingdings" panose="05000000000000000000" pitchFamily="2" charset="2"/>
              <a:buChar char="q"/>
            </a:pPr>
            <a:r>
              <a:rPr lang="en-US">
                <a:latin typeface="Cambria" panose="02040503050406030204" pitchFamily="18" charset="0"/>
                <a:ea typeface="Cambria" panose="02040503050406030204" pitchFamily="18" charset="0"/>
              </a:rPr>
              <a:t>Project Management and Jira</a:t>
            </a:r>
          </a:p>
          <a:p>
            <a:pPr lvl="1" algn="just">
              <a:buFont typeface="Wingdings" panose="05000000000000000000" pitchFamily="2" charset="2"/>
              <a:buChar char="q"/>
            </a:pPr>
            <a:r>
              <a:rPr lang="en-US">
                <a:latin typeface="Cambria" panose="02040503050406030204" pitchFamily="18" charset="0"/>
                <a:ea typeface="Cambria" panose="02040503050406030204" pitchFamily="18" charset="0"/>
              </a:rPr>
              <a:t>Dialogflow chatbot</a:t>
            </a:r>
          </a:p>
          <a:p>
            <a:pPr lvl="1" algn="just">
              <a:buFont typeface="Wingdings" panose="05000000000000000000" pitchFamily="2" charset="2"/>
              <a:buChar char="q"/>
            </a:pPr>
            <a:r>
              <a:rPr lang="en-US">
                <a:latin typeface="Cambria" panose="02040503050406030204" pitchFamily="18" charset="0"/>
                <a:ea typeface="Cambria" panose="02040503050406030204" pitchFamily="18" charset="0"/>
              </a:rPr>
              <a:t>Live chat systems </a:t>
            </a:r>
          </a:p>
          <a:p>
            <a:pPr lvl="1" algn="just">
              <a:buFont typeface="Wingdings" panose="05000000000000000000" pitchFamily="2" charset="2"/>
              <a:buChar char="q"/>
            </a:pPr>
            <a:r>
              <a:rPr lang="en-US">
                <a:latin typeface="Cambria" panose="02040503050406030204" pitchFamily="18" charset="0"/>
                <a:ea typeface="Cambria" panose="02040503050406030204" pitchFamily="18" charset="0"/>
              </a:rPr>
              <a:t>Version control</a:t>
            </a:r>
          </a:p>
          <a:p>
            <a:pPr lvl="1" algn="just">
              <a:buFont typeface="Wingdings" panose="05000000000000000000" pitchFamily="2" charset="2"/>
              <a:buChar char="q"/>
            </a:pPr>
            <a:r>
              <a:rPr lang="en-US">
                <a:latin typeface="Cambria" panose="02040503050406030204" pitchFamily="18" charset="0"/>
                <a:ea typeface="Cambria" panose="02040503050406030204" pitchFamily="18" charset="0"/>
              </a:rPr>
              <a:t>Software architecture, design principles and patterns </a:t>
            </a:r>
          </a:p>
          <a:p>
            <a:pPr marL="0" indent="0" algn="just">
              <a:buNone/>
            </a:pPr>
            <a:r>
              <a:rPr lang="en-US">
                <a:latin typeface="Cambria" panose="02040503050406030204" pitchFamily="18" charset="0"/>
                <a:ea typeface="Cambria" panose="02040503050406030204" pitchFamily="18" charset="0"/>
              </a:rPr>
              <a:t>Indubitably, due to the time and resources constraints, all functional requirements initially identified were not implemented. There is room for improvement. </a:t>
            </a:r>
          </a:p>
          <a:p>
            <a:pPr lvl="1" algn="just">
              <a:buFont typeface="Wingdings" panose="05000000000000000000" pitchFamily="2" charset="2"/>
              <a:buChar char="q"/>
            </a:pPr>
            <a:r>
              <a:rPr lang="en-US">
                <a:latin typeface="Cambria" panose="02040503050406030204" pitchFamily="18" charset="0"/>
                <a:ea typeface="Cambria" panose="02040503050406030204" pitchFamily="18" charset="0"/>
              </a:rPr>
              <a:t>The chatbot could be populated with all information about University of Regina.</a:t>
            </a:r>
          </a:p>
          <a:p>
            <a:pPr lvl="1" algn="just">
              <a:buFont typeface="Wingdings" panose="05000000000000000000" pitchFamily="2" charset="2"/>
              <a:buChar char="q"/>
            </a:pPr>
            <a:r>
              <a:rPr lang="en-US">
                <a:latin typeface="Cambria" panose="02040503050406030204" pitchFamily="18" charset="0"/>
                <a:ea typeface="Cambria" panose="02040503050406030204" pitchFamily="18" charset="0"/>
              </a:rPr>
              <a:t>It may include prediction options.</a:t>
            </a:r>
          </a:p>
          <a:p>
            <a:pPr lvl="1" algn="just">
              <a:buFont typeface="Wingdings" panose="05000000000000000000" pitchFamily="2" charset="2"/>
              <a:buChar char="q"/>
            </a:pPr>
            <a:r>
              <a:rPr lang="en-US">
                <a:latin typeface="Cambria" panose="02040503050406030204" pitchFamily="18" charset="0"/>
                <a:ea typeface="Cambria" panose="02040503050406030204" pitchFamily="18" charset="0"/>
              </a:rPr>
              <a:t>More functionality could be implemented to improve the communication experience of students and employees.</a:t>
            </a:r>
            <a:endParaRPr lang="en-CA">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2E6AB2EC-8FA7-4FEE-AD83-01D520D64DB0}"/>
              </a:ext>
            </a:extLst>
          </p:cNvPr>
          <p:cNvSpPr>
            <a:spLocks noGrp="1"/>
          </p:cNvSpPr>
          <p:nvPr>
            <p:ph type="sldNum" sz="quarter" idx="12"/>
          </p:nvPr>
        </p:nvSpPr>
        <p:spPr/>
        <p:txBody>
          <a:bodyPr/>
          <a:lstStyle/>
          <a:p>
            <a:fld id="{D57F1E4F-1CFF-5643-939E-217C01CDF565}" type="slidenum">
              <a:rPr lang="en-US" smtClean="0"/>
              <a:pPr/>
              <a:t>27</a:t>
            </a:fld>
            <a:endParaRPr lang="en-US"/>
          </a:p>
        </p:txBody>
      </p:sp>
    </p:spTree>
    <p:extLst>
      <p:ext uri="{BB962C8B-B14F-4D97-AF65-F5344CB8AC3E}">
        <p14:creationId xmlns:p14="http://schemas.microsoft.com/office/powerpoint/2010/main" val="3069411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E3B0-66B1-4903-80F1-4D7F057AC544}"/>
              </a:ext>
            </a:extLst>
          </p:cNvPr>
          <p:cNvSpPr>
            <a:spLocks noGrp="1"/>
          </p:cNvSpPr>
          <p:nvPr>
            <p:ph type="title"/>
          </p:nvPr>
        </p:nvSpPr>
        <p:spPr>
          <a:xfrm>
            <a:off x="508001" y="478971"/>
            <a:ext cx="6447501" cy="990600"/>
          </a:xfrm>
        </p:spPr>
        <p:txBody>
          <a:bodyPr>
            <a:normAutofit fontScale="90000"/>
          </a:bodyPr>
          <a:lstStyle/>
          <a:p>
            <a:pPr algn="ctr"/>
            <a:r>
              <a:rPr lang="en-US" sz="8000">
                <a:solidFill>
                  <a:srgbClr val="FEBC20"/>
                </a:solidFill>
                <a:latin typeface="Cambria" panose="02040503050406030204" pitchFamily="18" charset="0"/>
                <a:ea typeface="Cambria" panose="02040503050406030204" pitchFamily="18" charset="0"/>
                <a:cs typeface="Calibri" panose="020F0502020204030204" pitchFamily="34" charset="0"/>
              </a:rPr>
              <a:t>Thank You</a:t>
            </a:r>
            <a:br>
              <a:rPr lang="en-US" sz="8000">
                <a:solidFill>
                  <a:srgbClr val="FEBC20"/>
                </a:solidFill>
                <a:latin typeface="Cambria" panose="02040503050406030204" pitchFamily="18" charset="0"/>
                <a:ea typeface="Cambria" panose="02040503050406030204" pitchFamily="18" charset="0"/>
                <a:cs typeface="Calibri" panose="020F0502020204030204" pitchFamily="34" charset="0"/>
              </a:rPr>
            </a:br>
            <a:r>
              <a:rPr lang="en-US" sz="8000">
                <a:solidFill>
                  <a:srgbClr val="FEBC20"/>
                </a:solidFill>
                <a:latin typeface="Cambria" panose="02040503050406030204" pitchFamily="18" charset="0"/>
                <a:ea typeface="Cambria" panose="02040503050406030204" pitchFamily="18" charset="0"/>
                <a:cs typeface="Calibri" panose="020F0502020204030204" pitchFamily="34" charset="0"/>
              </a:rPr>
              <a:t>Any Questions?</a:t>
            </a:r>
            <a:endParaRPr lang="en-CA" sz="3900">
              <a:solidFill>
                <a:srgbClr val="FEBC20"/>
              </a:solidFill>
              <a:latin typeface="Cambria" panose="02040503050406030204" pitchFamily="18" charset="0"/>
              <a:ea typeface="Cambria" panose="02040503050406030204" pitchFamily="18" charset="0"/>
              <a:cs typeface="Calibri" panose="020F0502020204030204" pitchFamily="34" charset="0"/>
            </a:endParaRPr>
          </a:p>
        </p:txBody>
      </p:sp>
      <p:pic>
        <p:nvPicPr>
          <p:cNvPr id="6" name="Content Placeholder 5" descr="Badge Question Mark with solid fill">
            <a:extLst>
              <a:ext uri="{FF2B5EF4-FFF2-40B4-BE49-F238E27FC236}">
                <a16:creationId xmlns:a16="http://schemas.microsoft.com/office/drawing/2014/main" id="{098D91D4-8771-4FE1-85F0-261C44F06DB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23751" y="3216730"/>
            <a:ext cx="914400" cy="914400"/>
          </a:xfrm>
        </p:spPr>
      </p:pic>
      <p:sp>
        <p:nvSpPr>
          <p:cNvPr id="4" name="Slide Number Placeholder 3">
            <a:extLst>
              <a:ext uri="{FF2B5EF4-FFF2-40B4-BE49-F238E27FC236}">
                <a16:creationId xmlns:a16="http://schemas.microsoft.com/office/drawing/2014/main" id="{57AD3DF1-BDA9-4922-A050-1A29F99F70EF}"/>
              </a:ext>
            </a:extLst>
          </p:cNvPr>
          <p:cNvSpPr>
            <a:spLocks noGrp="1"/>
          </p:cNvSpPr>
          <p:nvPr>
            <p:ph type="sldNum" sz="quarter" idx="12"/>
          </p:nvPr>
        </p:nvSpPr>
        <p:spPr/>
        <p:txBody>
          <a:bodyPr/>
          <a:lstStyle/>
          <a:p>
            <a:fld id="{D57F1E4F-1CFF-5643-939E-217C01CDF565}" type="slidenum">
              <a:rPr lang="en-US" smtClean="0"/>
              <a:pPr/>
              <a:t>28</a:t>
            </a:fld>
            <a:endParaRPr lang="en-US"/>
          </a:p>
        </p:txBody>
      </p:sp>
    </p:spTree>
    <p:extLst>
      <p:ext uri="{BB962C8B-B14F-4D97-AF65-F5344CB8AC3E}">
        <p14:creationId xmlns:p14="http://schemas.microsoft.com/office/powerpoint/2010/main" val="1162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DD47-1764-4296-84F9-9BB6C7F48B1D}"/>
              </a:ext>
            </a:extLst>
          </p:cNvPr>
          <p:cNvSpPr>
            <a:spLocks noGrp="1"/>
          </p:cNvSpPr>
          <p:nvPr>
            <p:ph type="title"/>
          </p:nvPr>
        </p:nvSpPr>
        <p:spPr>
          <a:xfrm>
            <a:off x="210463" y="457200"/>
            <a:ext cx="7097485" cy="990600"/>
          </a:xfrm>
        </p:spPr>
        <p:txBody>
          <a:bodyPr>
            <a:noAutofit/>
          </a:bodyPr>
          <a:lstStyle/>
          <a:p>
            <a:r>
              <a:rPr lang="en-US" sz="4800">
                <a:solidFill>
                  <a:srgbClr val="FEBC20"/>
                </a:solidFill>
                <a:latin typeface="Cambria" panose="02040503050406030204" pitchFamily="18" charset="0"/>
                <a:ea typeface="Cambria" panose="02040503050406030204" pitchFamily="18" charset="0"/>
                <a:cs typeface="Calibri" panose="020F0502020204030204" pitchFamily="34" charset="0"/>
              </a:rPr>
              <a:t>Project Description</a:t>
            </a:r>
            <a:endParaRPr lang="en-CA" sz="4800">
              <a:solidFill>
                <a:srgbClr val="FEBC20"/>
              </a:solidFill>
              <a:latin typeface="Cambria" panose="02040503050406030204" pitchFamily="18" charset="0"/>
              <a:ea typeface="Cambria" panose="02040503050406030204" pitchFamily="18" charset="0"/>
              <a:cs typeface="Calibri" panose="020F0502020204030204" pitchFamily="34" charset="0"/>
            </a:endParaRPr>
          </a:p>
        </p:txBody>
      </p:sp>
      <p:sp>
        <p:nvSpPr>
          <p:cNvPr id="3" name="Content Placeholder 2">
            <a:extLst>
              <a:ext uri="{FF2B5EF4-FFF2-40B4-BE49-F238E27FC236}">
                <a16:creationId xmlns:a16="http://schemas.microsoft.com/office/drawing/2014/main" id="{1832AD8B-87FA-46E5-A489-314CF4A838A0}"/>
              </a:ext>
            </a:extLst>
          </p:cNvPr>
          <p:cNvSpPr>
            <a:spLocks noGrp="1"/>
          </p:cNvSpPr>
          <p:nvPr>
            <p:ph idx="1"/>
          </p:nvPr>
        </p:nvSpPr>
        <p:spPr>
          <a:xfrm>
            <a:off x="275771" y="1342571"/>
            <a:ext cx="6836229" cy="3188451"/>
          </a:xfrm>
        </p:spPr>
        <p:txBody>
          <a:bodyPr>
            <a:normAutofit/>
          </a:bodyPr>
          <a:lstStyle/>
          <a:p>
            <a:pPr marL="371475" indent="-285750" algn="just">
              <a:spcBef>
                <a:spcPts val="0"/>
              </a:spcBef>
              <a:buFont typeface="Wingdings" panose="05000000000000000000" pitchFamily="2" charset="2"/>
              <a:buChar char="q"/>
            </a:pPr>
            <a:r>
              <a:rPr lang="en-US" sz="1800" b="0" i="0" u="none" strike="noStrike">
                <a:solidFill>
                  <a:srgbClr val="1E1E1E"/>
                </a:solidFill>
                <a:effectLst/>
                <a:latin typeface="Cambria" panose="02040503050406030204" pitchFamily="18" charset="0"/>
                <a:ea typeface="Cambria" panose="02040503050406030204" pitchFamily="18" charset="0"/>
              </a:rPr>
              <a:t>UR QnA is a </a:t>
            </a:r>
            <a:r>
              <a:rPr lang="en-US" sz="1800" b="0" i="0" u="none" strike="noStrike">
                <a:solidFill>
                  <a:srgbClr val="FFC000"/>
                </a:solidFill>
                <a:effectLst/>
                <a:latin typeface="Cambria" panose="02040503050406030204" pitchFamily="18" charset="0"/>
                <a:ea typeface="Cambria" panose="02040503050406030204" pitchFamily="18" charset="0"/>
              </a:rPr>
              <a:t>web-based chat system </a:t>
            </a:r>
            <a:r>
              <a:rPr lang="en-US" sz="1800" b="0" i="0" u="none" strike="noStrike">
                <a:solidFill>
                  <a:srgbClr val="1E1E1E"/>
                </a:solidFill>
                <a:effectLst/>
                <a:latin typeface="Cambria" panose="02040503050406030204" pitchFamily="18" charset="0"/>
                <a:ea typeface="Cambria" panose="02040503050406030204" pitchFamily="18" charset="0"/>
              </a:rPr>
              <a:t>that will provide a </a:t>
            </a:r>
            <a:r>
              <a:rPr lang="en-US" sz="1800" b="0" i="0" u="none" strike="noStrike">
                <a:solidFill>
                  <a:srgbClr val="FFC000"/>
                </a:solidFill>
                <a:effectLst/>
                <a:latin typeface="Cambria" panose="02040503050406030204" pitchFamily="18" charset="0"/>
                <a:ea typeface="Cambria" panose="02040503050406030204" pitchFamily="18" charset="0"/>
              </a:rPr>
              <a:t>convenient </a:t>
            </a:r>
            <a:r>
              <a:rPr lang="en-US" sz="1800" b="0" i="0" u="none" strike="noStrike">
                <a:solidFill>
                  <a:srgbClr val="1E1E1E"/>
                </a:solidFill>
                <a:effectLst/>
                <a:latin typeface="Cambria" panose="02040503050406030204" pitchFamily="18" charset="0"/>
                <a:ea typeface="Cambria" panose="02040503050406030204" pitchFamily="18" charset="0"/>
              </a:rPr>
              <a:t>and </a:t>
            </a:r>
            <a:r>
              <a:rPr lang="en-US" sz="1800" b="0" i="0" u="none" strike="noStrike">
                <a:solidFill>
                  <a:srgbClr val="FFC000"/>
                </a:solidFill>
                <a:effectLst/>
                <a:latin typeface="Cambria" panose="02040503050406030204" pitchFamily="18" charset="0"/>
                <a:ea typeface="Cambria" panose="02040503050406030204" pitchFamily="18" charset="0"/>
              </a:rPr>
              <a:t>efficient</a:t>
            </a:r>
            <a:r>
              <a:rPr lang="en-US" sz="1800" b="0" i="0" u="none" strike="noStrike">
                <a:solidFill>
                  <a:srgbClr val="1E1E1E"/>
                </a:solidFill>
                <a:effectLst/>
                <a:latin typeface="Cambria" panose="02040503050406030204" pitchFamily="18" charset="0"/>
                <a:ea typeface="Cambria" panose="02040503050406030204" pitchFamily="18" charset="0"/>
              </a:rPr>
              <a:t> platform for University of Regina students to ask questions they have about the University. </a:t>
            </a:r>
          </a:p>
          <a:p>
            <a:pPr marL="85725" indent="0" algn="just">
              <a:spcBef>
                <a:spcPts val="0"/>
              </a:spcBef>
              <a:buNone/>
            </a:pPr>
            <a:endParaRPr lang="en-US" sz="1800" b="0" i="0" u="none" strike="noStrike">
              <a:solidFill>
                <a:srgbClr val="1E1E1E"/>
              </a:solidFill>
              <a:effectLst/>
              <a:latin typeface="Cambria" panose="02040503050406030204" pitchFamily="18" charset="0"/>
              <a:ea typeface="Cambria" panose="02040503050406030204" pitchFamily="18" charset="0"/>
            </a:endParaRPr>
          </a:p>
          <a:p>
            <a:pPr marL="371475" indent="-285750" algn="just">
              <a:spcBef>
                <a:spcPts val="0"/>
              </a:spcBef>
              <a:buFont typeface="Wingdings" panose="05000000000000000000" pitchFamily="2" charset="2"/>
              <a:buChar char="q"/>
            </a:pPr>
            <a:r>
              <a:rPr lang="en-US" sz="1800" b="0" i="0" u="none" strike="noStrike">
                <a:solidFill>
                  <a:srgbClr val="1E1E1E"/>
                </a:solidFill>
                <a:effectLst/>
                <a:latin typeface="Cambria" panose="02040503050406030204" pitchFamily="18" charset="0"/>
                <a:ea typeface="Cambria" panose="02040503050406030204" pitchFamily="18" charset="0"/>
              </a:rPr>
              <a:t>Students can obtain immediate answers to questions relating to the University using an online </a:t>
            </a:r>
            <a:r>
              <a:rPr lang="en-US" sz="1800" b="0" i="0" u="none" strike="noStrike">
                <a:solidFill>
                  <a:srgbClr val="FFC000"/>
                </a:solidFill>
                <a:effectLst/>
                <a:latin typeface="Cambria" panose="02040503050406030204" pitchFamily="18" charset="0"/>
                <a:ea typeface="Cambria" panose="02040503050406030204" pitchFamily="18" charset="0"/>
              </a:rPr>
              <a:t>chatbot</a:t>
            </a:r>
            <a:r>
              <a:rPr lang="en-US" sz="1800" b="0" i="0" u="none" strike="noStrike">
                <a:solidFill>
                  <a:srgbClr val="1E1E1E"/>
                </a:solidFill>
                <a:effectLst/>
                <a:latin typeface="Cambria" panose="02040503050406030204" pitchFamily="18" charset="0"/>
                <a:ea typeface="Cambria" panose="02040503050406030204" pitchFamily="18" charset="0"/>
              </a:rPr>
              <a:t>. </a:t>
            </a:r>
          </a:p>
          <a:p>
            <a:pPr marL="85725" indent="0" algn="just">
              <a:spcBef>
                <a:spcPts val="0"/>
              </a:spcBef>
              <a:buNone/>
            </a:pPr>
            <a:endParaRPr lang="en-US" sz="1800" b="0" i="0" u="none" strike="noStrike">
              <a:solidFill>
                <a:srgbClr val="1E1E1E"/>
              </a:solidFill>
              <a:effectLst/>
              <a:latin typeface="Cambria" panose="02040503050406030204" pitchFamily="18" charset="0"/>
              <a:ea typeface="Cambria" panose="02040503050406030204" pitchFamily="18" charset="0"/>
            </a:endParaRPr>
          </a:p>
          <a:p>
            <a:pPr marL="371475" indent="-285750" algn="just">
              <a:spcBef>
                <a:spcPts val="0"/>
              </a:spcBef>
              <a:buFont typeface="Wingdings" panose="05000000000000000000" pitchFamily="2" charset="2"/>
              <a:buChar char="q"/>
            </a:pPr>
            <a:r>
              <a:rPr lang="en-US" sz="1800" b="0" i="0" u="none" strike="noStrike">
                <a:solidFill>
                  <a:srgbClr val="1E1E1E"/>
                </a:solidFill>
                <a:effectLst/>
                <a:latin typeface="Cambria" panose="02040503050406030204" pitchFamily="18" charset="0"/>
                <a:ea typeface="Cambria" panose="02040503050406030204" pitchFamily="18" charset="0"/>
              </a:rPr>
              <a:t>If the chatbot is unable to assist them, users will have the ability to schedule an appointment with a </a:t>
            </a:r>
            <a:r>
              <a:rPr lang="en-US" sz="1800" b="0" i="0" u="none" strike="noStrike">
                <a:solidFill>
                  <a:srgbClr val="FFC000"/>
                </a:solidFill>
                <a:effectLst/>
                <a:latin typeface="Cambria" panose="02040503050406030204" pitchFamily="18" charset="0"/>
                <a:ea typeface="Cambria" panose="02040503050406030204" pitchFamily="18" charset="0"/>
              </a:rPr>
              <a:t>front-desk staff member </a:t>
            </a:r>
            <a:r>
              <a:rPr lang="en-US" sz="1800" b="0" i="0" u="none" strike="noStrike">
                <a:solidFill>
                  <a:srgbClr val="1E1E1E"/>
                </a:solidFill>
                <a:effectLst/>
                <a:latin typeface="Cambria" panose="02040503050406030204" pitchFamily="18" charset="0"/>
                <a:ea typeface="Cambria" panose="02040503050406030204" pitchFamily="18" charset="0"/>
              </a:rPr>
              <a:t>to chat on a one-on-one basis. </a:t>
            </a:r>
            <a:endParaRPr lang="en-US" b="0">
              <a:effectLst/>
              <a:latin typeface="Cambria" panose="02040503050406030204" pitchFamily="18" charset="0"/>
              <a:ea typeface="Cambria" panose="02040503050406030204" pitchFamily="18" charset="0"/>
            </a:endParaRPr>
          </a:p>
          <a:p>
            <a:pPr marL="0" indent="0">
              <a:buNone/>
            </a:pPr>
            <a:endParaRPr lang="en-CA"/>
          </a:p>
        </p:txBody>
      </p:sp>
      <p:sp>
        <p:nvSpPr>
          <p:cNvPr id="4" name="Slide Number Placeholder 3">
            <a:extLst>
              <a:ext uri="{FF2B5EF4-FFF2-40B4-BE49-F238E27FC236}">
                <a16:creationId xmlns:a16="http://schemas.microsoft.com/office/drawing/2014/main" id="{8B800479-E33A-4C0D-83F7-8B07A2786A6C}"/>
              </a:ext>
            </a:extLst>
          </p:cNvPr>
          <p:cNvSpPr>
            <a:spLocks noGrp="1"/>
          </p:cNvSpPr>
          <p:nvPr>
            <p:ph type="sldNum" sz="quarter" idx="12"/>
          </p:nvPr>
        </p:nvSpPr>
        <p:spPr/>
        <p:txBody>
          <a:bodyPr/>
          <a:lstStyle/>
          <a:p>
            <a:fld id="{D57F1E4F-1CFF-5643-939E-217C01CDF565}" type="slidenum">
              <a:rPr lang="en-US" sz="1800" smtClean="0">
                <a:solidFill>
                  <a:schemeClr val="tx1"/>
                </a:solidFill>
              </a:rPr>
              <a:pPr/>
              <a:t>3</a:t>
            </a:fld>
            <a:endParaRPr lang="en-US" sz="1800">
              <a:solidFill>
                <a:schemeClr val="tx1"/>
              </a:solidFill>
            </a:endParaRPr>
          </a:p>
        </p:txBody>
      </p:sp>
      <p:pic>
        <p:nvPicPr>
          <p:cNvPr id="6" name="Graphic 5" descr="Chat bubble with solid fill">
            <a:extLst>
              <a:ext uri="{FF2B5EF4-FFF2-40B4-BE49-F238E27FC236}">
                <a16:creationId xmlns:a16="http://schemas.microsoft.com/office/drawing/2014/main" id="{F90174D2-FA19-4946-B1D6-DFDD5DE5B5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7886" y="2305504"/>
            <a:ext cx="723446" cy="692150"/>
          </a:xfrm>
          <a:prstGeom prst="rect">
            <a:avLst/>
          </a:prstGeom>
          <a:effectLst>
            <a:glow rad="101600">
              <a:schemeClr val="accent6">
                <a:satMod val="175000"/>
                <a:alpha val="40000"/>
              </a:schemeClr>
            </a:glow>
          </a:effectLst>
        </p:spPr>
      </p:pic>
      <p:pic>
        <p:nvPicPr>
          <p:cNvPr id="8" name="Graphic 7" descr="Call center with solid fill">
            <a:extLst>
              <a:ext uri="{FF2B5EF4-FFF2-40B4-BE49-F238E27FC236}">
                <a16:creationId xmlns:a16="http://schemas.microsoft.com/office/drawing/2014/main" id="{F974A332-451D-4084-A8BD-0BDD6484B3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9223" y="3595008"/>
            <a:ext cx="955745" cy="914400"/>
          </a:xfrm>
          <a:prstGeom prst="rect">
            <a:avLst/>
          </a:prstGeom>
          <a:effectLst>
            <a:glow rad="101600">
              <a:schemeClr val="accent6">
                <a:satMod val="175000"/>
                <a:alpha val="40000"/>
              </a:schemeClr>
            </a:glow>
          </a:effectLst>
        </p:spPr>
      </p:pic>
      <p:pic>
        <p:nvPicPr>
          <p:cNvPr id="10" name="Graphic 9" descr="Thought with solid fill">
            <a:extLst>
              <a:ext uri="{FF2B5EF4-FFF2-40B4-BE49-F238E27FC236}">
                <a16:creationId xmlns:a16="http://schemas.microsoft.com/office/drawing/2014/main" id="{5C3CEAE1-4E75-4789-AB3C-A0686FE7A8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8848" y="549086"/>
            <a:ext cx="1211472" cy="1159064"/>
          </a:xfrm>
          <a:prstGeom prst="rect">
            <a:avLst/>
          </a:prstGeom>
          <a:effectLst>
            <a:glow rad="101600">
              <a:schemeClr val="accent6">
                <a:satMod val="175000"/>
                <a:alpha val="40000"/>
              </a:schemeClr>
            </a:glow>
          </a:effectLst>
        </p:spPr>
      </p:pic>
      <p:cxnSp>
        <p:nvCxnSpPr>
          <p:cNvPr id="12" name="Straight Arrow Connector 11">
            <a:extLst>
              <a:ext uri="{FF2B5EF4-FFF2-40B4-BE49-F238E27FC236}">
                <a16:creationId xmlns:a16="http://schemas.microsoft.com/office/drawing/2014/main" id="{9AB8C7AE-A418-4D45-A3BA-4027233276C3}"/>
              </a:ext>
            </a:extLst>
          </p:cNvPr>
          <p:cNvCxnSpPr>
            <a:cxnSpLocks/>
          </p:cNvCxnSpPr>
          <p:nvPr/>
        </p:nvCxnSpPr>
        <p:spPr>
          <a:xfrm>
            <a:off x="8114584" y="1628323"/>
            <a:ext cx="5025" cy="5973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4B1CBD71-8A60-48EA-8D13-110994822ECC}"/>
              </a:ext>
            </a:extLst>
          </p:cNvPr>
          <p:cNvCxnSpPr>
            <a:cxnSpLocks/>
          </p:cNvCxnSpPr>
          <p:nvPr/>
        </p:nvCxnSpPr>
        <p:spPr>
          <a:xfrm>
            <a:off x="8109559" y="2917825"/>
            <a:ext cx="5025" cy="5973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7754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DD47-1764-4296-84F9-9BB6C7F48B1D}"/>
              </a:ext>
            </a:extLst>
          </p:cNvPr>
          <p:cNvSpPr>
            <a:spLocks noGrp="1"/>
          </p:cNvSpPr>
          <p:nvPr>
            <p:ph type="title"/>
          </p:nvPr>
        </p:nvSpPr>
        <p:spPr>
          <a:xfrm>
            <a:off x="210463" y="457200"/>
            <a:ext cx="7097485" cy="990600"/>
          </a:xfrm>
        </p:spPr>
        <p:txBody>
          <a:bodyPr>
            <a:noAutofit/>
          </a:bodyPr>
          <a:lstStyle/>
          <a:p>
            <a:r>
              <a:rPr lang="en-US" sz="4800">
                <a:solidFill>
                  <a:srgbClr val="FEBC20"/>
                </a:solidFill>
                <a:latin typeface="Cambria" panose="02040503050406030204" pitchFamily="18" charset="0"/>
                <a:ea typeface="Cambria" panose="02040503050406030204" pitchFamily="18" charset="0"/>
                <a:cs typeface="Calibri" panose="020F0502020204030204" pitchFamily="34" charset="0"/>
              </a:rPr>
              <a:t>Functional Requirements</a:t>
            </a:r>
            <a:endParaRPr lang="en-CA" sz="4800">
              <a:solidFill>
                <a:srgbClr val="FEBC20"/>
              </a:solidFill>
              <a:latin typeface="Cambria" panose="02040503050406030204" pitchFamily="18" charset="0"/>
              <a:ea typeface="Cambria" panose="02040503050406030204" pitchFamily="18"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B800479-E33A-4C0D-83F7-8B07A2786A6C}"/>
              </a:ext>
            </a:extLst>
          </p:cNvPr>
          <p:cNvSpPr>
            <a:spLocks noGrp="1"/>
          </p:cNvSpPr>
          <p:nvPr>
            <p:ph type="sldNum" sz="quarter" idx="12"/>
          </p:nvPr>
        </p:nvSpPr>
        <p:spPr/>
        <p:txBody>
          <a:bodyPr/>
          <a:lstStyle/>
          <a:p>
            <a:fld id="{D57F1E4F-1CFF-5643-939E-217C01CDF565}" type="slidenum">
              <a:rPr lang="en-US" sz="1800" smtClean="0">
                <a:solidFill>
                  <a:schemeClr val="tx1"/>
                </a:solidFill>
              </a:rPr>
              <a:pPr/>
              <a:t>4</a:t>
            </a:fld>
            <a:endParaRPr lang="en-US" sz="1800">
              <a:solidFill>
                <a:schemeClr val="tx1"/>
              </a:solidFill>
            </a:endParaRPr>
          </a:p>
        </p:txBody>
      </p:sp>
      <p:graphicFrame>
        <p:nvGraphicFramePr>
          <p:cNvPr id="11" name="Diagram 10">
            <a:extLst>
              <a:ext uri="{FF2B5EF4-FFF2-40B4-BE49-F238E27FC236}">
                <a16:creationId xmlns:a16="http://schemas.microsoft.com/office/drawing/2014/main" id="{45C82D0B-CCF3-4D14-A813-E753FDCE3856}"/>
              </a:ext>
            </a:extLst>
          </p:cNvPr>
          <p:cNvGraphicFramePr/>
          <p:nvPr>
            <p:extLst>
              <p:ext uri="{D42A27DB-BD31-4B8C-83A1-F6EECF244321}">
                <p14:modId xmlns:p14="http://schemas.microsoft.com/office/powerpoint/2010/main" val="217247747"/>
              </p:ext>
            </p:extLst>
          </p:nvPr>
        </p:nvGraphicFramePr>
        <p:xfrm>
          <a:off x="1367523" y="1447800"/>
          <a:ext cx="4783364" cy="2281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Graphic 12" descr="Office worker male with solid fill">
            <a:extLst>
              <a:ext uri="{FF2B5EF4-FFF2-40B4-BE49-F238E27FC236}">
                <a16:creationId xmlns:a16="http://schemas.microsoft.com/office/drawing/2014/main" id="{7E345FFA-3ACD-4AF5-B023-D3088C957F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4584" y="3753544"/>
            <a:ext cx="914400" cy="914400"/>
          </a:xfrm>
          <a:prstGeom prst="rect">
            <a:avLst/>
          </a:prstGeom>
        </p:spPr>
      </p:pic>
      <p:pic>
        <p:nvPicPr>
          <p:cNvPr id="15" name="Graphic 14" descr="Office worker female with solid fill">
            <a:extLst>
              <a:ext uri="{FF2B5EF4-FFF2-40B4-BE49-F238E27FC236}">
                <a16:creationId xmlns:a16="http://schemas.microsoft.com/office/drawing/2014/main" id="{26E9BCC3-D515-488F-AA4C-59B4CC666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1298" y="3757386"/>
            <a:ext cx="914400" cy="914400"/>
          </a:xfrm>
          <a:prstGeom prst="rect">
            <a:avLst/>
          </a:prstGeom>
        </p:spPr>
      </p:pic>
      <p:pic>
        <p:nvPicPr>
          <p:cNvPr id="19" name="Graphic 18" descr="School boy with solid fill">
            <a:extLst>
              <a:ext uri="{FF2B5EF4-FFF2-40B4-BE49-F238E27FC236}">
                <a16:creationId xmlns:a16="http://schemas.microsoft.com/office/drawing/2014/main" id="{EA0E9BD7-B88E-4E25-B6B6-58E55BA914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87148" y="3805465"/>
            <a:ext cx="914400" cy="914400"/>
          </a:xfrm>
          <a:prstGeom prst="rect">
            <a:avLst/>
          </a:prstGeom>
        </p:spPr>
      </p:pic>
      <p:pic>
        <p:nvPicPr>
          <p:cNvPr id="21" name="Graphic 20" descr="School girl with solid fill">
            <a:extLst>
              <a:ext uri="{FF2B5EF4-FFF2-40B4-BE49-F238E27FC236}">
                <a16:creationId xmlns:a16="http://schemas.microsoft.com/office/drawing/2014/main" id="{C6382E0E-7859-4B7A-9444-4DE76B4666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65678" y="3798208"/>
            <a:ext cx="914400" cy="914400"/>
          </a:xfrm>
          <a:prstGeom prst="rect">
            <a:avLst/>
          </a:prstGeom>
        </p:spPr>
      </p:pic>
    </p:spTree>
    <p:extLst>
      <p:ext uri="{BB962C8B-B14F-4D97-AF65-F5344CB8AC3E}">
        <p14:creationId xmlns:p14="http://schemas.microsoft.com/office/powerpoint/2010/main" val="2276394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DD47-1764-4296-84F9-9BB6C7F48B1D}"/>
              </a:ext>
            </a:extLst>
          </p:cNvPr>
          <p:cNvSpPr>
            <a:spLocks noGrp="1"/>
          </p:cNvSpPr>
          <p:nvPr>
            <p:ph type="title"/>
          </p:nvPr>
        </p:nvSpPr>
        <p:spPr>
          <a:xfrm>
            <a:off x="259913" y="129991"/>
            <a:ext cx="7097485" cy="990600"/>
          </a:xfrm>
        </p:spPr>
        <p:txBody>
          <a:bodyPr>
            <a:noAutofit/>
          </a:bodyPr>
          <a:lstStyle/>
          <a:p>
            <a:r>
              <a:rPr lang="en-US" sz="4800">
                <a:solidFill>
                  <a:srgbClr val="FEBC20"/>
                </a:solidFill>
                <a:latin typeface="Cambria" panose="02040503050406030204" pitchFamily="18" charset="0"/>
                <a:ea typeface="Cambria" panose="02040503050406030204" pitchFamily="18" charset="0"/>
                <a:cs typeface="Calibri" panose="020F0502020204030204" pitchFamily="34" charset="0"/>
              </a:rPr>
              <a:t>Functional Requirements</a:t>
            </a:r>
            <a:endParaRPr lang="en-CA" sz="4800">
              <a:solidFill>
                <a:srgbClr val="FEBC20"/>
              </a:solidFill>
              <a:latin typeface="Cambria" panose="02040503050406030204" pitchFamily="18" charset="0"/>
              <a:ea typeface="Cambria" panose="02040503050406030204" pitchFamily="18" charset="0"/>
              <a:cs typeface="Calibri" panose="020F0502020204030204" pitchFamily="34" charset="0"/>
            </a:endParaRPr>
          </a:p>
        </p:txBody>
      </p:sp>
      <p:sp>
        <p:nvSpPr>
          <p:cNvPr id="3" name="Content Placeholder 2">
            <a:extLst>
              <a:ext uri="{FF2B5EF4-FFF2-40B4-BE49-F238E27FC236}">
                <a16:creationId xmlns:a16="http://schemas.microsoft.com/office/drawing/2014/main" id="{1832AD8B-87FA-46E5-A489-314CF4A838A0}"/>
              </a:ext>
            </a:extLst>
          </p:cNvPr>
          <p:cNvSpPr>
            <a:spLocks noGrp="1"/>
          </p:cNvSpPr>
          <p:nvPr>
            <p:ph idx="1"/>
          </p:nvPr>
        </p:nvSpPr>
        <p:spPr>
          <a:xfrm>
            <a:off x="338566" y="873191"/>
            <a:ext cx="7437860" cy="4020457"/>
          </a:xfrm>
        </p:spPr>
        <p:txBody>
          <a:bodyPr vert="horz" lIns="91440" tIns="45720" rIns="91440" bIns="45720" rtlCol="0" anchor="t">
            <a:noAutofit/>
          </a:bodyPr>
          <a:lstStyle/>
          <a:p>
            <a:pPr marL="0" indent="0">
              <a:buNone/>
            </a:pPr>
            <a:r>
              <a:rPr lang="en-US" sz="1400" dirty="0">
                <a:latin typeface="Cambria" panose="02040503050406030204" pitchFamily="18" charset="0"/>
                <a:ea typeface="Cambria" panose="02040503050406030204" pitchFamily="18" charset="0"/>
                <a:cs typeface="Calibri" panose="020F0502020204030204" pitchFamily="34" charset="0"/>
              </a:rPr>
              <a:t>As </a:t>
            </a:r>
            <a:r>
              <a:rPr lang="en-US" sz="1400" dirty="0">
                <a:solidFill>
                  <a:schemeClr val="tx1"/>
                </a:solidFill>
                <a:latin typeface="Cambria" panose="02040503050406030204" pitchFamily="18" charset="0"/>
                <a:ea typeface="Cambria" panose="02040503050406030204" pitchFamily="18" charset="0"/>
                <a:cs typeface="Calibri" panose="020F0502020204030204" pitchFamily="34" charset="0"/>
              </a:rPr>
              <a:t>a </a:t>
            </a:r>
            <a:r>
              <a:rPr lang="en-US" sz="1400" b="1" dirty="0">
                <a:solidFill>
                  <a:srgbClr val="FEBC20"/>
                </a:solidFill>
                <a:latin typeface="Cambria" panose="02040503050406030204" pitchFamily="18" charset="0"/>
                <a:ea typeface="Cambria" panose="02040503050406030204" pitchFamily="18" charset="0"/>
                <a:cs typeface="Calibri" panose="020F0502020204030204" pitchFamily="34" charset="0"/>
              </a:rPr>
              <a:t>current University of Regina student</a:t>
            </a:r>
            <a:r>
              <a:rPr lang="en-US" sz="1400" dirty="0">
                <a:latin typeface="Cambria" panose="02040503050406030204" pitchFamily="18" charset="0"/>
                <a:ea typeface="Cambria" panose="02040503050406030204" pitchFamily="18" charset="0"/>
                <a:cs typeface="Calibri" panose="020F0502020204030204" pitchFamily="34" charset="0"/>
              </a:rPr>
              <a:t>, I want: </a:t>
            </a:r>
          </a:p>
          <a:p>
            <a:pPr>
              <a:buFont typeface="Wingdings" panose="05000000000000000000" pitchFamily="2" charset="2"/>
              <a:buChar char="q"/>
            </a:pPr>
            <a:r>
              <a:rPr lang="en-US" sz="1400" dirty="0">
                <a:latin typeface="Cambria"/>
                <a:ea typeface="Cambria"/>
                <a:cs typeface="Calibri"/>
              </a:rPr>
              <a:t>To register for the chat system (</a:t>
            </a:r>
            <a:r>
              <a:rPr lang="en-US" sz="1400" dirty="0">
                <a:solidFill>
                  <a:srgbClr val="FEBC20"/>
                </a:solidFill>
                <a:latin typeface="Cambria"/>
                <a:ea typeface="Cambria"/>
                <a:cs typeface="Calibri"/>
              </a:rPr>
              <a:t>sign-up functionality</a:t>
            </a:r>
            <a:r>
              <a:rPr lang="en-US" sz="1400" dirty="0">
                <a:latin typeface="Cambria"/>
                <a:ea typeface="Cambria"/>
                <a:cs typeface="Calibri"/>
              </a:rPr>
              <a:t>). </a:t>
            </a:r>
            <a:endParaRPr lang="en-US" sz="1400" dirty="0">
              <a:latin typeface="Cambria" panose="02040503050406030204" pitchFamily="18" charset="0"/>
              <a:ea typeface="Cambria" panose="02040503050406030204" pitchFamily="18" charset="0"/>
              <a:cs typeface="Calibri" panose="020F0502020204030204" pitchFamily="34" charset="0"/>
            </a:endParaRPr>
          </a:p>
          <a:p>
            <a:pPr>
              <a:buFont typeface="Wingdings" panose="05000000000000000000" pitchFamily="2" charset="2"/>
              <a:buChar char="q"/>
            </a:pPr>
            <a:r>
              <a:rPr lang="en-US" sz="1400" dirty="0">
                <a:latin typeface="Cambria"/>
                <a:ea typeface="Cambria"/>
                <a:cs typeface="Calibri"/>
              </a:rPr>
              <a:t>To login to my account (</a:t>
            </a:r>
            <a:r>
              <a:rPr lang="en-US" sz="1400" dirty="0">
                <a:solidFill>
                  <a:srgbClr val="FEBC20"/>
                </a:solidFill>
                <a:latin typeface="Cambria"/>
                <a:ea typeface="Cambria"/>
                <a:cs typeface="Calibri"/>
              </a:rPr>
              <a:t>login functionality</a:t>
            </a:r>
            <a:r>
              <a:rPr lang="en-US" sz="1400" dirty="0">
                <a:latin typeface="Cambria"/>
                <a:ea typeface="Cambria"/>
                <a:cs typeface="Calibri"/>
              </a:rPr>
              <a:t>). </a:t>
            </a:r>
            <a:endParaRPr lang="en-US" sz="1400" dirty="0">
              <a:latin typeface="Cambria" panose="02040503050406030204" pitchFamily="18" charset="0"/>
              <a:ea typeface="Cambria" panose="02040503050406030204" pitchFamily="18" charset="0"/>
              <a:cs typeface="Calibri" panose="020F0502020204030204" pitchFamily="34" charset="0"/>
            </a:endParaRPr>
          </a:p>
          <a:p>
            <a:pPr>
              <a:buFont typeface="Wingdings" panose="05000000000000000000" pitchFamily="2" charset="2"/>
              <a:buChar char="q"/>
            </a:pPr>
            <a:r>
              <a:rPr lang="en-US" sz="1400" dirty="0">
                <a:latin typeface="Cambria"/>
                <a:ea typeface="Cambria"/>
                <a:cs typeface="Calibri"/>
              </a:rPr>
              <a:t>To use the live chat system to </a:t>
            </a:r>
            <a:r>
              <a:rPr lang="en-US" sz="1400" dirty="0">
                <a:solidFill>
                  <a:srgbClr val="FEBC20"/>
                </a:solidFill>
                <a:latin typeface="Cambria"/>
                <a:ea typeface="Cambria"/>
                <a:cs typeface="Calibri"/>
              </a:rPr>
              <a:t>ask questions </a:t>
            </a:r>
            <a:r>
              <a:rPr lang="en-US" sz="1400" dirty="0">
                <a:solidFill>
                  <a:srgbClr val="404040"/>
                </a:solidFill>
                <a:latin typeface="Cambria"/>
                <a:ea typeface="Cambria"/>
                <a:cs typeface="Calibri"/>
              </a:rPr>
              <a:t>about</a:t>
            </a:r>
            <a:r>
              <a:rPr lang="en-US" sz="1400" dirty="0">
                <a:latin typeface="Cambria"/>
                <a:ea typeface="Cambria"/>
                <a:cs typeface="Calibri"/>
              </a:rPr>
              <a:t> the University of Regina.</a:t>
            </a:r>
          </a:p>
          <a:p>
            <a:pPr>
              <a:buFont typeface="Wingdings" panose="05000000000000000000" pitchFamily="2" charset="2"/>
              <a:buChar char="q"/>
            </a:pPr>
            <a:r>
              <a:rPr lang="en-US" sz="1400" dirty="0">
                <a:latin typeface="Cambria"/>
                <a:ea typeface="Cambria"/>
                <a:cs typeface="Calibri"/>
              </a:rPr>
              <a:t>To have my questions answered </a:t>
            </a:r>
            <a:r>
              <a:rPr lang="en-US" sz="1400" dirty="0">
                <a:solidFill>
                  <a:srgbClr val="FEBC20"/>
                </a:solidFill>
                <a:latin typeface="Cambria"/>
                <a:ea typeface="Cambria"/>
                <a:cs typeface="Calibri"/>
              </a:rPr>
              <a:t>in a timely manner</a:t>
            </a:r>
            <a:r>
              <a:rPr lang="en-US" sz="1400" dirty="0">
                <a:latin typeface="Cambria"/>
                <a:ea typeface="Cambria"/>
                <a:cs typeface="Calibri"/>
              </a:rPr>
              <a:t> (via chatbot or by talking to an employee).</a:t>
            </a:r>
          </a:p>
          <a:p>
            <a:pPr>
              <a:buFont typeface="Wingdings" panose="05000000000000000000" pitchFamily="2" charset="2"/>
              <a:buChar char="q"/>
            </a:pPr>
            <a:r>
              <a:rPr lang="en-US" sz="1400" dirty="0">
                <a:latin typeface="Cambria"/>
                <a:ea typeface="Cambria"/>
                <a:cs typeface="Calibri"/>
              </a:rPr>
              <a:t>To see a list of University of Regina employees and their </a:t>
            </a:r>
            <a:r>
              <a:rPr lang="en-US" sz="1400" dirty="0">
                <a:solidFill>
                  <a:srgbClr val="FEBC20"/>
                </a:solidFill>
                <a:latin typeface="Cambria"/>
                <a:ea typeface="Cambria"/>
                <a:cs typeface="Calibri"/>
              </a:rPr>
              <a:t>status</a:t>
            </a:r>
            <a:r>
              <a:rPr lang="en-US" sz="1400" dirty="0">
                <a:latin typeface="Cambria"/>
                <a:ea typeface="Cambria"/>
                <a:cs typeface="Calibri"/>
              </a:rPr>
              <a:t> (“Available” or “Not available”).  </a:t>
            </a:r>
            <a:endParaRPr lang="en-US" sz="1400" dirty="0">
              <a:latin typeface="Cambria" panose="02040503050406030204" pitchFamily="18" charset="0"/>
              <a:ea typeface="Cambria" panose="02040503050406030204" pitchFamily="18" charset="0"/>
              <a:cs typeface="Calibri" panose="020F0502020204030204" pitchFamily="34" charset="0"/>
            </a:endParaRPr>
          </a:p>
          <a:p>
            <a:pPr>
              <a:buFont typeface="Wingdings" panose="05000000000000000000" pitchFamily="2" charset="2"/>
              <a:buChar char="q"/>
            </a:pPr>
            <a:r>
              <a:rPr lang="en-US" sz="1400" dirty="0">
                <a:latin typeface="Cambria"/>
                <a:ea typeface="Cambria"/>
                <a:cs typeface="Calibri"/>
              </a:rPr>
              <a:t>To </a:t>
            </a:r>
            <a:r>
              <a:rPr lang="en-US" sz="1400" dirty="0">
                <a:solidFill>
                  <a:srgbClr val="FEBC20"/>
                </a:solidFill>
                <a:latin typeface="Cambria"/>
                <a:ea typeface="Cambria"/>
                <a:cs typeface="Calibri"/>
              </a:rPr>
              <a:t>chat with an actual person </a:t>
            </a:r>
            <a:r>
              <a:rPr lang="en-US" sz="1100" dirty="0">
                <a:latin typeface="Cambria"/>
                <a:ea typeface="Cambria"/>
                <a:cs typeface="Calibri"/>
              </a:rPr>
              <a:t>(employee) </a:t>
            </a:r>
            <a:r>
              <a:rPr lang="en-US" sz="1400" dirty="0">
                <a:latin typeface="Cambria"/>
                <a:ea typeface="Cambria"/>
                <a:cs typeface="Calibri"/>
              </a:rPr>
              <a:t>for complicated questions I may have by </a:t>
            </a:r>
            <a:endParaRPr lang="en-US" sz="1400" dirty="0">
              <a:latin typeface="Cambria" panose="02040503050406030204" pitchFamily="18" charset="0"/>
              <a:ea typeface="Cambria" panose="02040503050406030204" pitchFamily="18" charset="0"/>
              <a:cs typeface="Calibri" panose="020F0502020204030204" pitchFamily="34" charset="0"/>
            </a:endParaRPr>
          </a:p>
          <a:p>
            <a:pPr lvl="1">
              <a:buFont typeface="Wingdings" panose="05000000000000000000" pitchFamily="2" charset="2"/>
              <a:buChar char="Ø"/>
            </a:pPr>
            <a:r>
              <a:rPr lang="en-US" sz="1100" dirty="0">
                <a:solidFill>
                  <a:srgbClr val="FEBC20"/>
                </a:solidFill>
                <a:latin typeface="Cambria" panose="02040503050406030204" pitchFamily="18" charset="0"/>
                <a:ea typeface="Cambria" panose="02040503050406030204" pitchFamily="18" charset="0"/>
                <a:cs typeface="Calibri" panose="020F0502020204030204" pitchFamily="34" charset="0"/>
              </a:rPr>
              <a:t>booking an appointment </a:t>
            </a:r>
            <a:r>
              <a:rPr lang="en-US" sz="1100" dirty="0">
                <a:latin typeface="Cambria" panose="02040503050406030204" pitchFamily="18" charset="0"/>
                <a:ea typeface="Cambria" panose="02040503050406030204" pitchFamily="18" charset="0"/>
                <a:cs typeface="Calibri" panose="020F0502020204030204" pitchFamily="34" charset="0"/>
              </a:rPr>
              <a:t>with them </a:t>
            </a:r>
          </a:p>
          <a:p>
            <a:pPr lvl="1">
              <a:buFont typeface="Wingdings" panose="05000000000000000000" pitchFamily="2" charset="2"/>
              <a:buChar char="Ø"/>
            </a:pPr>
            <a:r>
              <a:rPr lang="en-US" sz="1100" dirty="0">
                <a:latin typeface="Cambria" panose="02040503050406030204" pitchFamily="18" charset="0"/>
                <a:ea typeface="Cambria" panose="02040503050406030204" pitchFamily="18" charset="0"/>
                <a:cs typeface="Calibri" panose="020F0502020204030204" pitchFamily="34" charset="0"/>
              </a:rPr>
              <a:t>or </a:t>
            </a:r>
            <a:r>
              <a:rPr lang="en-US" sz="1100" dirty="0">
                <a:solidFill>
                  <a:srgbClr val="FEBC20"/>
                </a:solidFill>
                <a:latin typeface="Cambria" panose="02040503050406030204" pitchFamily="18" charset="0"/>
                <a:ea typeface="Cambria" panose="02040503050406030204" pitchFamily="18" charset="0"/>
                <a:cs typeface="Calibri" panose="020F0502020204030204" pitchFamily="34" charset="0"/>
              </a:rPr>
              <a:t>chatting directly </a:t>
            </a:r>
            <a:r>
              <a:rPr lang="en-US" sz="1100" dirty="0">
                <a:latin typeface="Cambria" panose="02040503050406030204" pitchFamily="18" charset="0"/>
                <a:ea typeface="Cambria" panose="02040503050406030204" pitchFamily="18" charset="0"/>
                <a:cs typeface="Calibri" panose="020F0502020204030204" pitchFamily="34" charset="0"/>
              </a:rPr>
              <a:t>with them if their status is “available” (send a chat request). </a:t>
            </a:r>
          </a:p>
          <a:p>
            <a:pPr>
              <a:buFont typeface="Wingdings" panose="05000000000000000000" pitchFamily="2" charset="2"/>
              <a:buChar char="q"/>
            </a:pPr>
            <a:r>
              <a:rPr lang="en-US" sz="1400" dirty="0">
                <a:latin typeface="Cambria"/>
                <a:ea typeface="Cambria"/>
                <a:cs typeface="Calibri"/>
              </a:rPr>
              <a:t>To </a:t>
            </a:r>
            <a:r>
              <a:rPr lang="en-US" sz="1400" dirty="0">
                <a:solidFill>
                  <a:srgbClr val="FFC000"/>
                </a:solidFill>
                <a:latin typeface="Cambria"/>
                <a:ea typeface="Cambria"/>
                <a:cs typeface="Calibri"/>
              </a:rPr>
              <a:t>see upcoming appointments </a:t>
            </a:r>
            <a:r>
              <a:rPr lang="en-US" sz="1400" dirty="0">
                <a:latin typeface="Cambria"/>
                <a:ea typeface="Cambria"/>
                <a:cs typeface="Calibri"/>
              </a:rPr>
              <a:t>with University of Regina employees. </a:t>
            </a:r>
            <a:endParaRPr lang="en-US" sz="1400" dirty="0">
              <a:latin typeface="Cambria" panose="02040503050406030204" pitchFamily="18" charset="0"/>
              <a:ea typeface="Cambria" panose="02040503050406030204" pitchFamily="18" charset="0"/>
              <a:cs typeface="Calibri" panose="020F0502020204030204" pitchFamily="34" charset="0"/>
            </a:endParaRPr>
          </a:p>
          <a:p>
            <a:pPr>
              <a:buFont typeface="Wingdings" panose="05000000000000000000" pitchFamily="2" charset="2"/>
              <a:buChar char="q"/>
            </a:pPr>
            <a:r>
              <a:rPr lang="en-US" sz="1400" dirty="0">
                <a:latin typeface="Cambria"/>
                <a:ea typeface="Cambria"/>
                <a:cs typeface="Calibri"/>
              </a:rPr>
              <a:t>To </a:t>
            </a:r>
            <a:r>
              <a:rPr lang="en-US" sz="1400" dirty="0">
                <a:solidFill>
                  <a:srgbClr val="FFC000"/>
                </a:solidFill>
                <a:latin typeface="Cambria"/>
                <a:ea typeface="Cambria"/>
                <a:cs typeface="Calibri"/>
              </a:rPr>
              <a:t>cancel an appointment </a:t>
            </a:r>
            <a:r>
              <a:rPr lang="en-US" sz="1400" dirty="0">
                <a:latin typeface="Cambria"/>
                <a:ea typeface="Cambria"/>
                <a:cs typeface="Calibri"/>
              </a:rPr>
              <a:t>with an employee should the need arise. </a:t>
            </a:r>
            <a:endParaRPr lang="en-US" sz="1400" dirty="0">
              <a:latin typeface="Cambria" panose="02040503050406030204" pitchFamily="18" charset="0"/>
              <a:ea typeface="Cambria" panose="02040503050406030204" pitchFamily="18" charset="0"/>
              <a:cs typeface="Calibri" panose="020F0502020204030204" pitchFamily="34" charset="0"/>
            </a:endParaRPr>
          </a:p>
          <a:p>
            <a:pPr>
              <a:buFont typeface="Wingdings" panose="05000000000000000000" pitchFamily="2" charset="2"/>
              <a:buChar char="q"/>
            </a:pPr>
            <a:r>
              <a:rPr lang="en-US" sz="1400" dirty="0">
                <a:latin typeface="Cambria"/>
                <a:ea typeface="Cambria"/>
                <a:cs typeface="Calibri"/>
              </a:rPr>
              <a:t>To be able to </a:t>
            </a:r>
            <a:r>
              <a:rPr lang="en-US" sz="1400" dirty="0">
                <a:solidFill>
                  <a:srgbClr val="FFC000"/>
                </a:solidFill>
                <a:latin typeface="Cambria"/>
                <a:ea typeface="Cambria"/>
                <a:cs typeface="Calibri"/>
              </a:rPr>
              <a:t>send a picture/file </a:t>
            </a:r>
            <a:r>
              <a:rPr lang="en-US" sz="1400" dirty="0">
                <a:latin typeface="Cambria"/>
                <a:ea typeface="Cambria"/>
                <a:cs typeface="Calibri"/>
              </a:rPr>
              <a:t>through the chat system to better explain my questions. </a:t>
            </a:r>
            <a:endParaRPr lang="en-US" sz="1400" dirty="0">
              <a:latin typeface="Cambria" panose="02040503050406030204" pitchFamily="18" charset="0"/>
              <a:ea typeface="Cambria" panose="02040503050406030204" pitchFamily="18" charset="0"/>
              <a:cs typeface="Calibri" panose="020F0502020204030204" pitchFamily="34" charset="0"/>
            </a:endParaRPr>
          </a:p>
          <a:p>
            <a:pPr marL="0" indent="0">
              <a:buNone/>
            </a:pPr>
            <a:endParaRPr lang="en-CA" sz="400" dirty="0">
              <a:latin typeface="Trebuchet MS" panose="020B0603020202020204"/>
              <a:ea typeface="Cambria" panose="02040503050406030204" pitchFamily="18"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B800479-E33A-4C0D-83F7-8B07A2786A6C}"/>
              </a:ext>
            </a:extLst>
          </p:cNvPr>
          <p:cNvSpPr>
            <a:spLocks noGrp="1"/>
          </p:cNvSpPr>
          <p:nvPr>
            <p:ph type="sldNum" sz="quarter" idx="12"/>
          </p:nvPr>
        </p:nvSpPr>
        <p:spPr/>
        <p:txBody>
          <a:bodyPr/>
          <a:lstStyle/>
          <a:p>
            <a:fld id="{D57F1E4F-1CFF-5643-939E-217C01CDF565}" type="slidenum">
              <a:rPr lang="en-US" sz="1800" smtClean="0">
                <a:solidFill>
                  <a:schemeClr val="tx1"/>
                </a:solidFill>
              </a:rPr>
              <a:pPr/>
              <a:t>5</a:t>
            </a:fld>
            <a:endParaRPr lang="en-US" sz="1800">
              <a:solidFill>
                <a:schemeClr val="tx1"/>
              </a:solidFill>
            </a:endParaRPr>
          </a:p>
        </p:txBody>
      </p:sp>
      <p:pic>
        <p:nvPicPr>
          <p:cNvPr id="5" name="Graphic 4" descr="School boy with solid fill">
            <a:extLst>
              <a:ext uri="{FF2B5EF4-FFF2-40B4-BE49-F238E27FC236}">
                <a16:creationId xmlns:a16="http://schemas.microsoft.com/office/drawing/2014/main" id="{44664B55-71FD-4255-A124-3E28877C38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6941" y="7257"/>
            <a:ext cx="914400" cy="914400"/>
          </a:xfrm>
          <a:prstGeom prst="rect">
            <a:avLst/>
          </a:prstGeom>
        </p:spPr>
      </p:pic>
      <p:pic>
        <p:nvPicPr>
          <p:cNvPr id="6" name="Graphic 5" descr="School girl with solid fill">
            <a:extLst>
              <a:ext uri="{FF2B5EF4-FFF2-40B4-BE49-F238E27FC236}">
                <a16:creationId xmlns:a16="http://schemas.microsoft.com/office/drawing/2014/main" id="{0AD94009-8B02-4A5A-B2E3-FF4D2E345C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5471" y="0"/>
            <a:ext cx="914400" cy="914400"/>
          </a:xfrm>
          <a:prstGeom prst="rect">
            <a:avLst/>
          </a:prstGeom>
        </p:spPr>
      </p:pic>
    </p:spTree>
    <p:extLst>
      <p:ext uri="{BB962C8B-B14F-4D97-AF65-F5344CB8AC3E}">
        <p14:creationId xmlns:p14="http://schemas.microsoft.com/office/powerpoint/2010/main" val="3365175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DD47-1764-4296-84F9-9BB6C7F48B1D}"/>
              </a:ext>
            </a:extLst>
          </p:cNvPr>
          <p:cNvSpPr>
            <a:spLocks noGrp="1"/>
          </p:cNvSpPr>
          <p:nvPr>
            <p:ph type="title"/>
          </p:nvPr>
        </p:nvSpPr>
        <p:spPr>
          <a:xfrm>
            <a:off x="259913" y="129991"/>
            <a:ext cx="7097485" cy="990600"/>
          </a:xfrm>
        </p:spPr>
        <p:txBody>
          <a:bodyPr>
            <a:noAutofit/>
          </a:bodyPr>
          <a:lstStyle/>
          <a:p>
            <a:r>
              <a:rPr lang="en-US" sz="4800">
                <a:solidFill>
                  <a:srgbClr val="FEBC20"/>
                </a:solidFill>
                <a:latin typeface="Cambria" panose="02040503050406030204" pitchFamily="18" charset="0"/>
                <a:ea typeface="Cambria" panose="02040503050406030204" pitchFamily="18" charset="0"/>
                <a:cs typeface="Calibri" panose="020F0502020204030204" pitchFamily="34" charset="0"/>
              </a:rPr>
              <a:t>Functional Requirements</a:t>
            </a:r>
            <a:endParaRPr lang="en-CA" sz="4800">
              <a:solidFill>
                <a:srgbClr val="FEBC20"/>
              </a:solidFill>
              <a:latin typeface="Cambria" panose="02040503050406030204" pitchFamily="18" charset="0"/>
              <a:ea typeface="Cambria" panose="02040503050406030204" pitchFamily="18" charset="0"/>
              <a:cs typeface="Calibri" panose="020F0502020204030204" pitchFamily="34" charset="0"/>
            </a:endParaRPr>
          </a:p>
        </p:txBody>
      </p:sp>
      <p:sp>
        <p:nvSpPr>
          <p:cNvPr id="3" name="Content Placeholder 2">
            <a:extLst>
              <a:ext uri="{FF2B5EF4-FFF2-40B4-BE49-F238E27FC236}">
                <a16:creationId xmlns:a16="http://schemas.microsoft.com/office/drawing/2014/main" id="{1832AD8B-87FA-46E5-A489-314CF4A838A0}"/>
              </a:ext>
            </a:extLst>
          </p:cNvPr>
          <p:cNvSpPr>
            <a:spLocks noGrp="1"/>
          </p:cNvSpPr>
          <p:nvPr>
            <p:ph idx="1"/>
          </p:nvPr>
        </p:nvSpPr>
        <p:spPr>
          <a:xfrm>
            <a:off x="341797" y="921658"/>
            <a:ext cx="7437860" cy="3998686"/>
          </a:xfrm>
        </p:spPr>
        <p:txBody>
          <a:bodyPr vert="horz" lIns="91440" tIns="45720" rIns="91440" bIns="45720" rtlCol="0" anchor="t">
            <a:noAutofit/>
          </a:bodyPr>
          <a:lstStyle/>
          <a:p>
            <a:pPr marL="0" indent="0">
              <a:buNone/>
            </a:pPr>
            <a:r>
              <a:rPr lang="en-US">
                <a:latin typeface="Cambria" panose="02040503050406030204" pitchFamily="18" charset="0"/>
                <a:ea typeface="Cambria" panose="02040503050406030204" pitchFamily="18" charset="0"/>
                <a:cs typeface="Calibri" panose="020F0502020204030204" pitchFamily="34" charset="0"/>
              </a:rPr>
              <a:t>As a </a:t>
            </a:r>
            <a:r>
              <a:rPr lang="en-US" b="1">
                <a:solidFill>
                  <a:srgbClr val="FFC000"/>
                </a:solidFill>
                <a:latin typeface="Cambria" panose="02040503050406030204" pitchFamily="18" charset="0"/>
                <a:ea typeface="Cambria" panose="02040503050406030204" pitchFamily="18" charset="0"/>
                <a:cs typeface="Calibri" panose="020F0502020204030204" pitchFamily="34" charset="0"/>
              </a:rPr>
              <a:t>front-desk staff member</a:t>
            </a:r>
            <a:r>
              <a:rPr lang="en-US">
                <a:latin typeface="Cambria" panose="02040503050406030204" pitchFamily="18" charset="0"/>
                <a:ea typeface="Cambria" panose="02040503050406030204" pitchFamily="18" charset="0"/>
                <a:cs typeface="Calibri" panose="020F0502020204030204" pitchFamily="34" charset="0"/>
              </a:rPr>
              <a:t>, I want: </a:t>
            </a:r>
          </a:p>
          <a:p>
            <a:pPr>
              <a:buFont typeface="Wingdings" panose="05000000000000000000" pitchFamily="2" charset="2"/>
              <a:buChar char="q"/>
            </a:pPr>
            <a:r>
              <a:rPr lang="en-US">
                <a:latin typeface="Cambria" panose="02040503050406030204" pitchFamily="18" charset="0"/>
                <a:ea typeface="Cambria" panose="02040503050406030204" pitchFamily="18" charset="0"/>
                <a:cs typeface="Calibri" panose="020F0502020204030204" pitchFamily="34" charset="0"/>
              </a:rPr>
              <a:t>To register for the chat system (</a:t>
            </a:r>
            <a:r>
              <a:rPr lang="en-US">
                <a:solidFill>
                  <a:srgbClr val="FFC000"/>
                </a:solidFill>
                <a:latin typeface="Cambria" panose="02040503050406030204" pitchFamily="18" charset="0"/>
                <a:ea typeface="Cambria" panose="02040503050406030204" pitchFamily="18" charset="0"/>
                <a:cs typeface="Calibri" panose="020F0502020204030204" pitchFamily="34" charset="0"/>
              </a:rPr>
              <a:t>sign-up functionality</a:t>
            </a:r>
            <a:r>
              <a:rPr lang="en-US">
                <a:latin typeface="Cambria" panose="02040503050406030204" pitchFamily="18" charset="0"/>
                <a:ea typeface="Cambria" panose="02040503050406030204" pitchFamily="18" charset="0"/>
                <a:cs typeface="Calibri" panose="020F0502020204030204" pitchFamily="34" charset="0"/>
              </a:rPr>
              <a:t>).</a:t>
            </a:r>
          </a:p>
          <a:p>
            <a:pPr>
              <a:buFont typeface="Wingdings" panose="05000000000000000000" pitchFamily="2" charset="2"/>
              <a:buChar char="q"/>
            </a:pPr>
            <a:r>
              <a:rPr lang="en-US">
                <a:latin typeface="Cambria"/>
                <a:ea typeface="Cambria"/>
                <a:cs typeface="Calibri"/>
              </a:rPr>
              <a:t>To login to my account (</a:t>
            </a:r>
            <a:r>
              <a:rPr lang="en-US">
                <a:solidFill>
                  <a:srgbClr val="FFC000"/>
                </a:solidFill>
                <a:latin typeface="Cambria"/>
                <a:ea typeface="Cambria"/>
                <a:cs typeface="Calibri"/>
              </a:rPr>
              <a:t>login functionality</a:t>
            </a:r>
            <a:r>
              <a:rPr lang="en-US">
                <a:latin typeface="Cambria"/>
                <a:ea typeface="Cambria"/>
                <a:cs typeface="Calibri"/>
              </a:rPr>
              <a:t>). </a:t>
            </a:r>
          </a:p>
          <a:p>
            <a:pPr>
              <a:buFont typeface="Wingdings" panose="05000000000000000000" pitchFamily="2" charset="2"/>
              <a:buChar char="q"/>
            </a:pPr>
            <a:r>
              <a:rPr lang="en-US">
                <a:latin typeface="Cambria"/>
                <a:ea typeface="Cambria"/>
                <a:cs typeface="Calibri"/>
              </a:rPr>
              <a:t>To </a:t>
            </a:r>
            <a:r>
              <a:rPr lang="en-US">
                <a:solidFill>
                  <a:srgbClr val="FFC000"/>
                </a:solidFill>
                <a:latin typeface="Cambria"/>
                <a:ea typeface="Cambria"/>
                <a:cs typeface="Calibri"/>
              </a:rPr>
              <a:t>answer student’s questions</a:t>
            </a:r>
            <a:r>
              <a:rPr lang="en-US">
                <a:latin typeface="Cambria"/>
                <a:ea typeface="Cambria"/>
                <a:cs typeface="Calibri"/>
              </a:rPr>
              <a:t> through the chat system on a one-to-one basis during the regular working hours (9.00 AM to 5.00 PM). </a:t>
            </a:r>
          </a:p>
          <a:p>
            <a:pPr>
              <a:buFont typeface="Wingdings" panose="05000000000000000000" pitchFamily="2" charset="2"/>
              <a:buChar char="q"/>
            </a:pPr>
            <a:r>
              <a:rPr lang="en-US">
                <a:latin typeface="Cambria"/>
                <a:ea typeface="Cambria"/>
                <a:cs typeface="Calibri"/>
              </a:rPr>
              <a:t>To have my </a:t>
            </a:r>
            <a:r>
              <a:rPr lang="en-US">
                <a:solidFill>
                  <a:srgbClr val="FFC000"/>
                </a:solidFill>
                <a:latin typeface="Cambria"/>
                <a:ea typeface="Cambria"/>
                <a:cs typeface="Calibri"/>
              </a:rPr>
              <a:t>status</a:t>
            </a:r>
            <a:r>
              <a:rPr lang="en-US">
                <a:latin typeface="Cambria"/>
                <a:ea typeface="Cambria"/>
                <a:cs typeface="Calibri"/>
              </a:rPr>
              <a:t> appear as:</a:t>
            </a:r>
          </a:p>
          <a:p>
            <a:pPr lvl="1">
              <a:buFont typeface="Wingdings" panose="05000000000000000000" pitchFamily="2" charset="2"/>
              <a:buChar char="Ø"/>
            </a:pPr>
            <a:r>
              <a:rPr lang="en-US" sz="1350">
                <a:solidFill>
                  <a:srgbClr val="FFC000"/>
                </a:solidFill>
                <a:latin typeface="Cambria"/>
                <a:ea typeface="Cambria"/>
                <a:cs typeface="Calibri"/>
              </a:rPr>
              <a:t>“Available” </a:t>
            </a:r>
            <a:r>
              <a:rPr lang="en-US" sz="1350">
                <a:latin typeface="Cambria"/>
                <a:ea typeface="Cambria"/>
                <a:cs typeface="Calibri"/>
              </a:rPr>
              <a:t>so that students know I am available for a live chat.</a:t>
            </a:r>
          </a:p>
          <a:p>
            <a:pPr lvl="1">
              <a:buFont typeface="Wingdings" panose="05000000000000000000" pitchFamily="2" charset="2"/>
              <a:buChar char="Ø"/>
            </a:pPr>
            <a:r>
              <a:rPr lang="en-US" sz="1350">
                <a:solidFill>
                  <a:srgbClr val="FFC000"/>
                </a:solidFill>
                <a:latin typeface="Cambria"/>
                <a:ea typeface="Cambria"/>
                <a:cs typeface="Calibri"/>
              </a:rPr>
              <a:t>“Not available” </a:t>
            </a:r>
            <a:r>
              <a:rPr lang="en-US" sz="1350">
                <a:latin typeface="Cambria"/>
                <a:ea typeface="Cambria"/>
                <a:cs typeface="Calibri"/>
              </a:rPr>
              <a:t>so that students know I am currently offline or busy with another student. </a:t>
            </a:r>
          </a:p>
          <a:p>
            <a:pPr>
              <a:buFont typeface="Wingdings" panose="05000000000000000000" pitchFamily="2" charset="2"/>
              <a:buChar char="q"/>
            </a:pPr>
            <a:r>
              <a:rPr lang="en-US">
                <a:latin typeface="Cambria"/>
                <a:ea typeface="Cambria"/>
                <a:cs typeface="Calibri"/>
              </a:rPr>
              <a:t>To </a:t>
            </a:r>
            <a:r>
              <a:rPr lang="en-US">
                <a:solidFill>
                  <a:srgbClr val="FFC000"/>
                </a:solidFill>
                <a:latin typeface="Cambria"/>
                <a:ea typeface="Cambria"/>
                <a:cs typeface="Calibri"/>
              </a:rPr>
              <a:t>accept/reject </a:t>
            </a:r>
            <a:r>
              <a:rPr lang="en-US">
                <a:latin typeface="Cambria"/>
                <a:ea typeface="Cambria"/>
                <a:cs typeface="Calibri"/>
              </a:rPr>
              <a:t>any appointment made by a student. </a:t>
            </a:r>
          </a:p>
          <a:p>
            <a:pPr>
              <a:buFont typeface="Wingdings" panose="05000000000000000000" pitchFamily="2" charset="2"/>
              <a:buChar char="q"/>
            </a:pPr>
            <a:r>
              <a:rPr lang="en-US">
                <a:latin typeface="Cambria"/>
                <a:ea typeface="Cambria"/>
                <a:cs typeface="Calibri"/>
              </a:rPr>
              <a:t>To </a:t>
            </a:r>
            <a:r>
              <a:rPr lang="en-US">
                <a:solidFill>
                  <a:srgbClr val="FFC000"/>
                </a:solidFill>
                <a:latin typeface="Cambria"/>
                <a:ea typeface="Cambria"/>
                <a:cs typeface="Calibri"/>
              </a:rPr>
              <a:t>see upcoming appointments</a:t>
            </a:r>
            <a:r>
              <a:rPr lang="en-US">
                <a:latin typeface="Cambria"/>
                <a:ea typeface="Cambria"/>
                <a:cs typeface="Calibri"/>
              </a:rPr>
              <a:t> with students. </a:t>
            </a:r>
          </a:p>
          <a:p>
            <a:pPr>
              <a:buFont typeface="Wingdings,Sans-Serif" panose="05000000000000000000" pitchFamily="2" charset="2"/>
              <a:buChar char="q"/>
            </a:pPr>
            <a:r>
              <a:rPr lang="en-US">
                <a:latin typeface="Cambria"/>
                <a:ea typeface="+mn-lt"/>
                <a:cs typeface="+mn-lt"/>
              </a:rPr>
              <a:t>To </a:t>
            </a:r>
            <a:r>
              <a:rPr lang="en-US">
                <a:solidFill>
                  <a:srgbClr val="FFC000"/>
                </a:solidFill>
                <a:latin typeface="Cambria"/>
                <a:ea typeface="+mn-lt"/>
                <a:cs typeface="+mn-lt"/>
              </a:rPr>
              <a:t>view live chat requests</a:t>
            </a:r>
            <a:r>
              <a:rPr lang="en-US">
                <a:latin typeface="Cambria"/>
                <a:ea typeface="+mn-lt"/>
                <a:cs typeface="+mn-lt"/>
              </a:rPr>
              <a:t> of users who have not made an appointment. </a:t>
            </a:r>
          </a:p>
          <a:p>
            <a:pPr>
              <a:buFont typeface="Wingdings,Sans-Serif" panose="05000000000000000000" pitchFamily="2" charset="2"/>
              <a:buChar char="q"/>
            </a:pPr>
            <a:r>
              <a:rPr lang="en-US">
                <a:latin typeface="Cambria"/>
                <a:ea typeface="+mn-lt"/>
                <a:cs typeface="+mn-lt"/>
              </a:rPr>
              <a:t>To be able to </a:t>
            </a:r>
            <a:r>
              <a:rPr lang="en-US">
                <a:solidFill>
                  <a:srgbClr val="FFC000"/>
                </a:solidFill>
                <a:latin typeface="Cambria"/>
                <a:ea typeface="+mn-lt"/>
                <a:cs typeface="+mn-lt"/>
              </a:rPr>
              <a:t>accept or reject live chat requests </a:t>
            </a:r>
            <a:r>
              <a:rPr lang="en-US">
                <a:latin typeface="Cambria"/>
                <a:ea typeface="+mn-lt"/>
                <a:cs typeface="+mn-lt"/>
              </a:rPr>
              <a:t>made by students. </a:t>
            </a:r>
            <a:endParaRPr lang="en-US">
              <a:latin typeface="Cambria"/>
              <a:ea typeface="Cambria"/>
            </a:endParaRPr>
          </a:p>
          <a:p>
            <a:pPr>
              <a:buFont typeface="Wingdings" panose="05000000000000000000" pitchFamily="2" charset="2"/>
              <a:buChar char="q"/>
            </a:pPr>
            <a:r>
              <a:rPr lang="en-US">
                <a:latin typeface="Cambria"/>
                <a:ea typeface="Cambria"/>
                <a:cs typeface="Calibri"/>
              </a:rPr>
              <a:t>To be able to </a:t>
            </a:r>
            <a:r>
              <a:rPr lang="en-US">
                <a:solidFill>
                  <a:srgbClr val="FFC000"/>
                </a:solidFill>
                <a:latin typeface="Cambria"/>
                <a:ea typeface="Cambria"/>
                <a:cs typeface="Calibri"/>
              </a:rPr>
              <a:t>send a picture/file </a:t>
            </a:r>
            <a:r>
              <a:rPr lang="en-US">
                <a:latin typeface="Cambria"/>
                <a:ea typeface="Cambria"/>
                <a:cs typeface="Calibri"/>
              </a:rPr>
              <a:t>through the chat system if the need arises in order to better assist students. </a:t>
            </a:r>
          </a:p>
          <a:p>
            <a:pPr marL="0" indent="0">
              <a:buNone/>
            </a:pPr>
            <a:br>
              <a:rPr lang="en-US">
                <a:latin typeface="Cambria" panose="02040503050406030204" pitchFamily="18" charset="0"/>
                <a:ea typeface="Cambria" panose="02040503050406030204" pitchFamily="18" charset="0"/>
                <a:cs typeface="Calibri" panose="020F0502020204030204" pitchFamily="34" charset="0"/>
              </a:rPr>
            </a:br>
            <a:endParaRPr lang="en-CA">
              <a:latin typeface="Cambria" panose="02040503050406030204" pitchFamily="18" charset="0"/>
              <a:ea typeface="Cambria" panose="02040503050406030204" pitchFamily="18" charset="0"/>
              <a:cs typeface="Calibri" panose="020F0502020204030204" pitchFamily="34" charset="0"/>
            </a:endParaRPr>
          </a:p>
        </p:txBody>
      </p:sp>
      <p:sp>
        <p:nvSpPr>
          <p:cNvPr id="4" name="Slide Number Placeholder 3">
            <a:extLst>
              <a:ext uri="{FF2B5EF4-FFF2-40B4-BE49-F238E27FC236}">
                <a16:creationId xmlns:a16="http://schemas.microsoft.com/office/drawing/2014/main" id="{8B800479-E33A-4C0D-83F7-8B07A2786A6C}"/>
              </a:ext>
            </a:extLst>
          </p:cNvPr>
          <p:cNvSpPr>
            <a:spLocks noGrp="1"/>
          </p:cNvSpPr>
          <p:nvPr>
            <p:ph type="sldNum" sz="quarter" idx="12"/>
          </p:nvPr>
        </p:nvSpPr>
        <p:spPr/>
        <p:txBody>
          <a:bodyPr/>
          <a:lstStyle/>
          <a:p>
            <a:fld id="{D57F1E4F-1CFF-5643-939E-217C01CDF565}" type="slidenum">
              <a:rPr lang="en-US" sz="1800" smtClean="0">
                <a:solidFill>
                  <a:schemeClr val="tx1"/>
                </a:solidFill>
              </a:rPr>
              <a:pPr/>
              <a:t>6</a:t>
            </a:fld>
            <a:endParaRPr lang="en-US" sz="1800">
              <a:solidFill>
                <a:schemeClr val="tx1"/>
              </a:solidFill>
            </a:endParaRPr>
          </a:p>
        </p:txBody>
      </p:sp>
      <p:pic>
        <p:nvPicPr>
          <p:cNvPr id="7" name="Graphic 6" descr="Office worker male with solid fill">
            <a:extLst>
              <a:ext uri="{FF2B5EF4-FFF2-40B4-BE49-F238E27FC236}">
                <a16:creationId xmlns:a16="http://schemas.microsoft.com/office/drawing/2014/main" id="{506605C2-6625-4D03-9D03-7137358A96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7803" y="3415"/>
            <a:ext cx="914400" cy="914400"/>
          </a:xfrm>
          <a:prstGeom prst="rect">
            <a:avLst/>
          </a:prstGeom>
        </p:spPr>
      </p:pic>
      <p:pic>
        <p:nvPicPr>
          <p:cNvPr id="8" name="Graphic 7" descr="Office worker female with solid fill">
            <a:extLst>
              <a:ext uri="{FF2B5EF4-FFF2-40B4-BE49-F238E27FC236}">
                <a16:creationId xmlns:a16="http://schemas.microsoft.com/office/drawing/2014/main" id="{B0E61E44-D56D-4D84-B389-672DA9B607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4517" y="7257"/>
            <a:ext cx="914400" cy="914400"/>
          </a:xfrm>
          <a:prstGeom prst="rect">
            <a:avLst/>
          </a:prstGeom>
        </p:spPr>
      </p:pic>
    </p:spTree>
    <p:extLst>
      <p:ext uri="{BB962C8B-B14F-4D97-AF65-F5344CB8AC3E}">
        <p14:creationId xmlns:p14="http://schemas.microsoft.com/office/powerpoint/2010/main" val="1937860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9C7E-6243-4076-B432-02FFC2C8FC83}"/>
              </a:ext>
            </a:extLst>
          </p:cNvPr>
          <p:cNvSpPr>
            <a:spLocks noGrp="1"/>
          </p:cNvSpPr>
          <p:nvPr>
            <p:ph type="title"/>
          </p:nvPr>
        </p:nvSpPr>
        <p:spPr>
          <a:xfrm>
            <a:off x="236589" y="211636"/>
            <a:ext cx="2836183" cy="990600"/>
          </a:xfrm>
        </p:spPr>
        <p:txBody>
          <a:bodyPr>
            <a:normAutofit fontScale="90000"/>
          </a:bodyPr>
          <a:lstStyle/>
          <a:p>
            <a:r>
              <a:rPr lang="en-US" sz="4000">
                <a:solidFill>
                  <a:srgbClr val="FEBC20"/>
                </a:solidFill>
                <a:latin typeface="Calibri"/>
                <a:cs typeface="Calibri"/>
              </a:rPr>
              <a:t>Software </a:t>
            </a:r>
            <a:br>
              <a:rPr lang="en-US" sz="4000">
                <a:solidFill>
                  <a:srgbClr val="FEBC20"/>
                </a:solidFill>
                <a:latin typeface="Calibri"/>
                <a:cs typeface="Calibri"/>
              </a:rPr>
            </a:br>
            <a:r>
              <a:rPr lang="en-US" sz="4000">
                <a:solidFill>
                  <a:srgbClr val="FEBC20"/>
                </a:solidFill>
                <a:latin typeface="Calibri"/>
                <a:cs typeface="Calibri"/>
              </a:rPr>
              <a:t>Architecture</a:t>
            </a:r>
            <a:br>
              <a:rPr lang="en-US" sz="4000">
                <a:solidFill>
                  <a:srgbClr val="FEBC20"/>
                </a:solidFill>
                <a:latin typeface="Calibri"/>
                <a:cs typeface="Calibri"/>
              </a:rPr>
            </a:br>
            <a:r>
              <a:rPr lang="en-US" sz="4000">
                <a:solidFill>
                  <a:srgbClr val="FEBC20"/>
                </a:solidFill>
                <a:latin typeface="Calibri"/>
                <a:cs typeface="Calibri"/>
              </a:rPr>
              <a:t>(MVC)</a:t>
            </a:r>
            <a:endParaRPr lang="en-CA" sz="4000">
              <a:solidFill>
                <a:srgbClr val="FEBC20"/>
              </a:solidFill>
              <a:latin typeface="Calibri" panose="020F0502020204030204" pitchFamily="34" charset="0"/>
              <a:cs typeface="Calibri" panose="020F0502020204030204" pitchFamily="34" charset="0"/>
            </a:endParaRPr>
          </a:p>
        </p:txBody>
      </p:sp>
      <p:pic>
        <p:nvPicPr>
          <p:cNvPr id="5" name="Picture 5" descr="Diagram&#10;&#10;Description automatically generated">
            <a:extLst>
              <a:ext uri="{FF2B5EF4-FFF2-40B4-BE49-F238E27FC236}">
                <a16:creationId xmlns:a16="http://schemas.microsoft.com/office/drawing/2014/main" id="{AD5140C9-1135-4CCB-A289-C6866C8B482A}"/>
              </a:ext>
            </a:extLst>
          </p:cNvPr>
          <p:cNvPicPr>
            <a:picLocks noGrp="1" noChangeAspect="1"/>
          </p:cNvPicPr>
          <p:nvPr>
            <p:ph idx="1"/>
          </p:nvPr>
        </p:nvPicPr>
        <p:blipFill>
          <a:blip r:embed="rId3"/>
          <a:stretch>
            <a:fillRect/>
          </a:stretch>
        </p:blipFill>
        <p:spPr>
          <a:xfrm>
            <a:off x="2969375" y="129731"/>
            <a:ext cx="2691503" cy="4957229"/>
          </a:xfrm>
        </p:spPr>
      </p:pic>
      <p:sp>
        <p:nvSpPr>
          <p:cNvPr id="4" name="Slide Number Placeholder 3">
            <a:extLst>
              <a:ext uri="{FF2B5EF4-FFF2-40B4-BE49-F238E27FC236}">
                <a16:creationId xmlns:a16="http://schemas.microsoft.com/office/drawing/2014/main" id="{DA835A6B-C8F5-49F5-A326-9DB074913E29}"/>
              </a:ext>
            </a:extLst>
          </p:cNvPr>
          <p:cNvSpPr>
            <a:spLocks noGrp="1"/>
          </p:cNvSpPr>
          <p:nvPr>
            <p:ph type="sldNum" sz="quarter" idx="12"/>
          </p:nvPr>
        </p:nvSpPr>
        <p:spPr/>
        <p:txBody>
          <a:bodyPr/>
          <a:lstStyle/>
          <a:p>
            <a:fld id="{D57F1E4F-1CFF-5643-939E-217C01CDF565}" type="slidenum">
              <a:rPr lang="en-US" sz="1800" smtClean="0"/>
              <a:pPr/>
              <a:t>7</a:t>
            </a:fld>
            <a:endParaRPr lang="en-US" sz="1800"/>
          </a:p>
        </p:txBody>
      </p:sp>
    </p:spTree>
    <p:extLst>
      <p:ext uri="{BB962C8B-B14F-4D97-AF65-F5344CB8AC3E}">
        <p14:creationId xmlns:p14="http://schemas.microsoft.com/office/powerpoint/2010/main" val="121363566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9C7E-6243-4076-B432-02FFC2C8FC83}"/>
              </a:ext>
            </a:extLst>
          </p:cNvPr>
          <p:cNvSpPr>
            <a:spLocks noGrp="1"/>
          </p:cNvSpPr>
          <p:nvPr>
            <p:ph type="title"/>
          </p:nvPr>
        </p:nvSpPr>
        <p:spPr/>
        <p:txBody>
          <a:bodyPr>
            <a:normAutofit/>
          </a:bodyPr>
          <a:lstStyle/>
          <a:p>
            <a:r>
              <a:rPr lang="en-US" sz="4000">
                <a:solidFill>
                  <a:srgbClr val="FEBC20"/>
                </a:solidFill>
                <a:latin typeface="Calibri"/>
                <a:cs typeface="Calibri"/>
              </a:rPr>
              <a:t>Software Architecture (MVC)</a:t>
            </a:r>
            <a:endParaRPr lang="en-CA" sz="4000">
              <a:solidFill>
                <a:srgbClr val="FEBC2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A835A6B-C8F5-49F5-A326-9DB074913E29}"/>
              </a:ext>
            </a:extLst>
          </p:cNvPr>
          <p:cNvSpPr>
            <a:spLocks noGrp="1"/>
          </p:cNvSpPr>
          <p:nvPr>
            <p:ph type="sldNum" sz="quarter" idx="12"/>
          </p:nvPr>
        </p:nvSpPr>
        <p:spPr/>
        <p:txBody>
          <a:bodyPr/>
          <a:lstStyle/>
          <a:p>
            <a:fld id="{D57F1E4F-1CFF-5643-939E-217C01CDF565}" type="slidenum">
              <a:rPr lang="en-US" sz="1800" smtClean="0"/>
              <a:pPr/>
              <a:t>8</a:t>
            </a:fld>
            <a:endParaRPr lang="en-US" sz="1800"/>
          </a:p>
        </p:txBody>
      </p:sp>
      <p:sp>
        <p:nvSpPr>
          <p:cNvPr id="6" name="Content Placeholder 5">
            <a:extLst>
              <a:ext uri="{FF2B5EF4-FFF2-40B4-BE49-F238E27FC236}">
                <a16:creationId xmlns:a16="http://schemas.microsoft.com/office/drawing/2014/main" id="{B61F5B7D-C159-4970-95AF-69242B29137E}"/>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The corresponding code related to our MVC can be seen through the following:</a:t>
            </a:r>
            <a:endParaRPr lang="en-US" dirty="0"/>
          </a:p>
          <a:p>
            <a:pPr>
              <a:buFont typeface="Wingdings,Sans-Serif" charset="2"/>
              <a:buChar char="q"/>
            </a:pPr>
            <a:r>
              <a:rPr lang="en-US" dirty="0">
                <a:ea typeface="+mn-lt"/>
                <a:cs typeface="+mn-lt"/>
                <a:hlinkClick r:id="rId3"/>
              </a:rPr>
              <a:t>App.Vue</a:t>
            </a:r>
            <a:r>
              <a:rPr lang="en-US" dirty="0">
                <a:ea typeface="+mn-lt"/>
                <a:cs typeface="+mn-lt"/>
              </a:rPr>
              <a:t> (View)</a:t>
            </a:r>
          </a:p>
          <a:p>
            <a:pPr>
              <a:buFont typeface="Wingdings,Sans-Serif" charset="2"/>
              <a:buChar char="q"/>
            </a:pPr>
            <a:r>
              <a:rPr lang="en-US" dirty="0">
                <a:ea typeface="+mn-lt"/>
                <a:cs typeface="+mn-lt"/>
                <a:hlinkClick r:id="rId4"/>
              </a:rPr>
              <a:t>VUEX.js</a:t>
            </a:r>
            <a:r>
              <a:rPr lang="en-US" dirty="0">
                <a:ea typeface="+mn-lt"/>
                <a:cs typeface="+mn-lt"/>
              </a:rPr>
              <a:t> (Controller)</a:t>
            </a:r>
          </a:p>
          <a:p>
            <a:pPr>
              <a:buFont typeface="Wingdings,Sans-Serif" charset="2"/>
              <a:buChar char="q"/>
            </a:pPr>
            <a:r>
              <a:rPr lang="en-US" dirty="0">
                <a:ea typeface="+mn-lt"/>
                <a:cs typeface="+mn-lt"/>
                <a:hlinkClick r:id="rId5"/>
              </a:rPr>
              <a:t>Firestore</a:t>
            </a:r>
            <a:r>
              <a:rPr lang="en-US" dirty="0">
                <a:ea typeface="+mn-lt"/>
                <a:cs typeface="+mn-lt"/>
              </a:rPr>
              <a:t> and </a:t>
            </a:r>
            <a:r>
              <a:rPr lang="en-US" dirty="0">
                <a:ea typeface="+mn-lt"/>
                <a:cs typeface="+mn-lt"/>
                <a:hlinkClick r:id="rId6"/>
              </a:rPr>
              <a:t>Realtime</a:t>
            </a:r>
            <a:r>
              <a:rPr lang="en-US" dirty="0">
                <a:ea typeface="+mn-lt"/>
                <a:cs typeface="+mn-lt"/>
              </a:rPr>
              <a:t> database (Model)</a:t>
            </a:r>
            <a:endParaRPr lang="en-US" dirty="0"/>
          </a:p>
          <a:p>
            <a:endParaRPr lang="en-US"/>
          </a:p>
        </p:txBody>
      </p:sp>
    </p:spTree>
    <p:extLst>
      <p:ext uri="{BB962C8B-B14F-4D97-AF65-F5344CB8AC3E}">
        <p14:creationId xmlns:p14="http://schemas.microsoft.com/office/powerpoint/2010/main" val="214248871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174CB-2485-40D5-9D10-8019ED12E35F}"/>
              </a:ext>
            </a:extLst>
          </p:cNvPr>
          <p:cNvSpPr>
            <a:spLocks noGrp="1"/>
          </p:cNvSpPr>
          <p:nvPr>
            <p:ph type="title"/>
          </p:nvPr>
        </p:nvSpPr>
        <p:spPr/>
        <p:txBody>
          <a:bodyPr/>
          <a:lstStyle/>
          <a:p>
            <a:r>
              <a:rPr lang="en-US" sz="4800">
                <a:solidFill>
                  <a:srgbClr val="FEBC20"/>
                </a:solidFill>
                <a:latin typeface="Calibri" panose="020F0502020204030204" pitchFamily="34" charset="0"/>
                <a:cs typeface="Calibri" panose="020F0502020204030204" pitchFamily="34" charset="0"/>
              </a:rPr>
              <a:t>Design Patterns</a:t>
            </a:r>
            <a:endParaRPr lang="en-CA" sz="4800">
              <a:solidFill>
                <a:srgbClr val="FEBC20"/>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F1E3EF6-CC50-4150-9121-A1F908EAF638}"/>
              </a:ext>
            </a:extLst>
          </p:cNvPr>
          <p:cNvSpPr>
            <a:spLocks noGrp="1"/>
          </p:cNvSpPr>
          <p:nvPr>
            <p:ph idx="1"/>
          </p:nvPr>
        </p:nvSpPr>
        <p:spPr>
          <a:xfrm>
            <a:off x="508001" y="1375513"/>
            <a:ext cx="6447501" cy="2910580"/>
          </a:xfrm>
        </p:spPr>
        <p:txBody>
          <a:bodyPr vert="horz" lIns="91440" tIns="45720" rIns="91440" bIns="45720" rtlCol="0" anchor="t">
            <a:normAutofit/>
          </a:bodyPr>
          <a:lstStyle/>
          <a:p>
            <a:pPr marL="0" indent="0">
              <a:buNone/>
            </a:pPr>
            <a:r>
              <a:rPr lang="en-US" sz="1600">
                <a:latin typeface="Cambria"/>
                <a:ea typeface="+mn-lt"/>
                <a:cs typeface="+mn-lt"/>
              </a:rPr>
              <a:t>The UR QnA application adheres to the following design patterns:</a:t>
            </a:r>
          </a:p>
          <a:p>
            <a:pPr>
              <a:buFont typeface="Wingdings,Sans-Serif"/>
              <a:buChar char="q"/>
            </a:pPr>
            <a:r>
              <a:rPr lang="en-US" sz="1600">
                <a:latin typeface="Cambria"/>
                <a:ea typeface="Cambria"/>
              </a:rPr>
              <a:t>The Bridge Pattern</a:t>
            </a:r>
          </a:p>
          <a:p>
            <a:pPr>
              <a:buFont typeface="Wingdings,Sans-Serif"/>
              <a:buChar char="q"/>
            </a:pPr>
            <a:r>
              <a:rPr lang="en-US" sz="1600">
                <a:latin typeface="Cambria"/>
                <a:ea typeface="Cambria"/>
              </a:rPr>
              <a:t>The Abstract Factory Pattern</a:t>
            </a:r>
          </a:p>
          <a:p>
            <a:pPr>
              <a:buFont typeface="Wingdings,Sans-Serif"/>
              <a:buChar char="q"/>
            </a:pPr>
            <a:r>
              <a:rPr lang="en-US" sz="1600">
                <a:latin typeface="Cambria"/>
                <a:ea typeface="Cambria"/>
              </a:rPr>
              <a:t>The Builder Pattern</a:t>
            </a:r>
          </a:p>
        </p:txBody>
      </p:sp>
      <p:sp>
        <p:nvSpPr>
          <p:cNvPr id="4" name="Slide Number Placeholder 3">
            <a:extLst>
              <a:ext uri="{FF2B5EF4-FFF2-40B4-BE49-F238E27FC236}">
                <a16:creationId xmlns:a16="http://schemas.microsoft.com/office/drawing/2014/main" id="{B965045A-64F4-4C27-8D9D-CE7889277F4E}"/>
              </a:ext>
            </a:extLst>
          </p:cNvPr>
          <p:cNvSpPr>
            <a:spLocks noGrp="1"/>
          </p:cNvSpPr>
          <p:nvPr>
            <p:ph type="sldNum" sz="quarter" idx="12"/>
          </p:nvPr>
        </p:nvSpPr>
        <p:spPr/>
        <p:txBody>
          <a:bodyPr/>
          <a:lstStyle/>
          <a:p>
            <a:fld id="{D57F1E4F-1CFF-5643-939E-217C01CDF565}" type="slidenum">
              <a:rPr lang="en-US" sz="1800" dirty="0" smtClean="0"/>
              <a:pPr/>
              <a:t>9</a:t>
            </a:fld>
            <a:endParaRPr lang="en-US" sz="1800"/>
          </a:p>
        </p:txBody>
      </p:sp>
    </p:spTree>
    <p:extLst>
      <p:ext uri="{BB962C8B-B14F-4D97-AF65-F5344CB8AC3E}">
        <p14:creationId xmlns:p14="http://schemas.microsoft.com/office/powerpoint/2010/main" val="3231960929"/>
      </p:ext>
    </p:extLst>
  </p:cSld>
  <p:clrMapOvr>
    <a:masterClrMapping/>
  </p:clrMapOvr>
</p:sld>
</file>

<file path=ppt/theme/theme1.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xml><?xml version="1.0" encoding="utf-8"?>
<a:themeOverride xmlns:a="http://schemas.openxmlformats.org/drawingml/2006/main">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
  <TotalTime>1</TotalTime>
  <Words>1776</Words>
  <Application>Microsoft Macintosh PowerPoint</Application>
  <PresentationFormat>On-screen Show (16:9)</PresentationFormat>
  <Paragraphs>191</Paragraphs>
  <Slides>28</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Calibri Light</vt:lpstr>
      <vt:lpstr>Cambria</vt:lpstr>
      <vt:lpstr>News Gothic MT</vt:lpstr>
      <vt:lpstr>NewsGoth Cn BT</vt:lpstr>
      <vt:lpstr>Trebuchet MS</vt:lpstr>
      <vt:lpstr>Wingdings</vt:lpstr>
      <vt:lpstr>Wingdings 3</vt:lpstr>
      <vt:lpstr>Wingdings,Sans-Serif</vt:lpstr>
      <vt:lpstr>Facet</vt:lpstr>
      <vt:lpstr>PowerPoint Presentation</vt:lpstr>
      <vt:lpstr> Problem &amp; Motivation</vt:lpstr>
      <vt:lpstr>Project Description</vt:lpstr>
      <vt:lpstr>Functional Requirements</vt:lpstr>
      <vt:lpstr>Functional Requirements</vt:lpstr>
      <vt:lpstr>Functional Requirements</vt:lpstr>
      <vt:lpstr>Software  Architecture (MVC)</vt:lpstr>
      <vt:lpstr>Software Architecture (MVC)</vt:lpstr>
      <vt:lpstr>Design Patterns</vt:lpstr>
      <vt:lpstr>The Bridge Pattern </vt:lpstr>
      <vt:lpstr>The Bridge Pattern </vt:lpstr>
      <vt:lpstr>The Bridge Pattern </vt:lpstr>
      <vt:lpstr>The Abstract Factory Pattern</vt:lpstr>
      <vt:lpstr>The Abstract Factory Pattern</vt:lpstr>
      <vt:lpstr>The Abstract Factory Pattern</vt:lpstr>
      <vt:lpstr>The Builder Pattern </vt:lpstr>
      <vt:lpstr>The Builder Pattern </vt:lpstr>
      <vt:lpstr>The Builder Pattern </vt:lpstr>
      <vt:lpstr>Software Development Tools</vt:lpstr>
      <vt:lpstr>Artificial Intelligence</vt:lpstr>
      <vt:lpstr>Artificial Intelligence</vt:lpstr>
      <vt:lpstr>Deployment Diagram</vt:lpstr>
      <vt:lpstr>Project Management</vt:lpstr>
      <vt:lpstr>Sprints</vt:lpstr>
      <vt:lpstr>Sprint Reports</vt:lpstr>
      <vt:lpstr>Project Demo</vt:lpstr>
      <vt:lpstr>Conclusion and Future Work</vt:lpstr>
      <vt:lpstr>Thank You Any Questions?</vt:lpstr>
    </vt:vector>
  </TitlesOfParts>
  <Company>BravoTango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BravoTango Dev</dc:creator>
  <cp:lastModifiedBy>bernadetteveninata983@gmail.com</cp:lastModifiedBy>
  <cp:revision>10</cp:revision>
  <dcterms:created xsi:type="dcterms:W3CDTF">2017-08-29T20:29:50Z</dcterms:created>
  <dcterms:modified xsi:type="dcterms:W3CDTF">2021-11-29T23:25:41Z</dcterms:modified>
</cp:coreProperties>
</file>